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xml"/>
  <Override ContentType="application/vnd.openxmlformats-officedocument.presentationml.comments+xml" PartName="/ppt/comments/comment4.xml"/>
  <Override ContentType="application/vnd.openxmlformats-officedocument.presentationml.comments+xml" PartName="/ppt/comments/comment3.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Lst>
  <p:sldSz cy="5143500" cx="9144000"/>
  <p:notesSz cx="6858000" cy="9144000"/>
  <p:embeddedFontLst>
    <p:embeddedFont>
      <p:font typeface="Montserrat"/>
      <p:regular r:id="rId36"/>
      <p:bold r:id="rId37"/>
      <p:italic r:id="rId38"/>
      <p:boldItalic r:id="rId3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Author clrIdx="0" id="0" initials="" lastIdx="4" name="Kyle Ignacio"/>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86516D5C-91B1-4AF7-BC23-C0875C86FEAC}">
  <a:tblStyle styleId="{86516D5C-91B1-4AF7-BC23-C0875C86FEAC}"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3A28E326-CE30-48B5-BE53-CF4FC98F4F4B}" styleName="Table_1">
    <a:wholeTbl>
      <a:tcTxStyle>
        <a:font>
          <a:latin typeface="Arial"/>
          <a:ea typeface="Arial"/>
          <a:cs typeface="Arial"/>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E4B4543B-9ABC-4561-8BC0-8A9E72A25873}" styleName="Table_2">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5" Type="http://schemas.openxmlformats.org/officeDocument/2006/relationships/commentAuthors" Target="commentAuthors.xml"/><Relationship Id="rId6" Type="http://schemas.openxmlformats.org/officeDocument/2006/relationships/slideMaster" Target="slideMasters/slideMaster1.xml"/><Relationship Id="rId29" Type="http://schemas.openxmlformats.org/officeDocument/2006/relationships/slide" Target="slides/slide2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11" Type="http://schemas.openxmlformats.org/officeDocument/2006/relationships/slide" Target="slides/slide4.xml"/><Relationship Id="rId33" Type="http://schemas.openxmlformats.org/officeDocument/2006/relationships/slide" Target="slides/slide26.xml"/><Relationship Id="rId10" Type="http://schemas.openxmlformats.org/officeDocument/2006/relationships/slide" Target="slides/slide3.xml"/><Relationship Id="rId32" Type="http://schemas.openxmlformats.org/officeDocument/2006/relationships/slide" Target="slides/slide25.xml"/><Relationship Id="rId13" Type="http://schemas.openxmlformats.org/officeDocument/2006/relationships/slide" Target="slides/slide6.xml"/><Relationship Id="rId35" Type="http://schemas.openxmlformats.org/officeDocument/2006/relationships/slide" Target="slides/slide28.xml"/><Relationship Id="rId12" Type="http://schemas.openxmlformats.org/officeDocument/2006/relationships/slide" Target="slides/slide5.xml"/><Relationship Id="rId34" Type="http://schemas.openxmlformats.org/officeDocument/2006/relationships/slide" Target="slides/slide27.xml"/><Relationship Id="rId15" Type="http://schemas.openxmlformats.org/officeDocument/2006/relationships/slide" Target="slides/slide8.xml"/><Relationship Id="rId37" Type="http://schemas.openxmlformats.org/officeDocument/2006/relationships/font" Target="fonts/Montserrat-bold.fntdata"/><Relationship Id="rId14" Type="http://schemas.openxmlformats.org/officeDocument/2006/relationships/slide" Target="slides/slide7.xml"/><Relationship Id="rId36" Type="http://schemas.openxmlformats.org/officeDocument/2006/relationships/font" Target="fonts/Montserrat-regular.fntdata"/><Relationship Id="rId17" Type="http://schemas.openxmlformats.org/officeDocument/2006/relationships/slide" Target="slides/slide10.xml"/><Relationship Id="rId39" Type="http://schemas.openxmlformats.org/officeDocument/2006/relationships/font" Target="fonts/Montserrat-boldItalic.fntdata"/><Relationship Id="rId16" Type="http://schemas.openxmlformats.org/officeDocument/2006/relationships/slide" Target="slides/slide9.xml"/><Relationship Id="rId38" Type="http://schemas.openxmlformats.org/officeDocument/2006/relationships/font" Target="fonts/Montserrat-italic.fntdata"/><Relationship Id="rId19" Type="http://schemas.openxmlformats.org/officeDocument/2006/relationships/slide" Target="slides/slide12.xml"/><Relationship Id="rId18" Type="http://schemas.openxmlformats.org/officeDocument/2006/relationships/slide" Target="slides/slide11.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0" idx="1" dt="2018-12-05T06:17:28.609">
    <p:pos x="6000" y="0"/>
    <p:text>I got this.</p:tex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0" idx="2" dt="2018-12-05T06:17:57.030">
    <p:pos x="6000" y="0"/>
    <p:text>I got this.</p:text>
  </p:cm>
</p:cmLst>
</file>

<file path=ppt/comments/comment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0" idx="3" dt="2018-12-05T06:18:07.975">
    <p:pos x="6000" y="0"/>
    <p:text>I got this.</p:text>
  </p:cm>
</p:cmLst>
</file>

<file path=ppt/comments/comment4.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0" idx="4" dt="2018-12-05T06:18:17.432">
    <p:pos x="6000" y="0"/>
    <p:text>I got this.</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2" name="Shape 122"/>
        <p:cNvGrpSpPr/>
        <p:nvPr/>
      </p:nvGrpSpPr>
      <p:grpSpPr>
        <a:xfrm>
          <a:off x="0" y="0"/>
          <a:ext cx="0" cy="0"/>
          <a:chOff x="0" y="0"/>
          <a:chExt cx="0" cy="0"/>
        </a:xfrm>
      </p:grpSpPr>
      <p:sp>
        <p:nvSpPr>
          <p:cNvPr id="123" name="Google Shape;123;g488f44ab03_5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488f44ab03_5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900">
                <a:solidFill>
                  <a:schemeClr val="dk1"/>
                </a:solidFill>
              </a:rPr>
              <a:t>Milky Device</a:t>
            </a:r>
            <a:endParaRPr sz="9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900">
                <a:solidFill>
                  <a:schemeClr val="dk1"/>
                </a:solidFill>
              </a:rPr>
              <a:t>Two main systems</a:t>
            </a:r>
            <a:endParaRPr sz="9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900">
                <a:solidFill>
                  <a:schemeClr val="dk1"/>
                </a:solidFill>
              </a:rPr>
              <a:t>Electronics</a:t>
            </a:r>
            <a:endParaRPr sz="9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9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900">
                <a:solidFill>
                  <a:schemeClr val="dk1"/>
                </a:solidFill>
              </a:rPr>
              <a:t>Casing material —&gt; </a:t>
            </a:r>
            <a:endParaRPr sz="900">
              <a:solidFill>
                <a:schemeClr val="dk1"/>
              </a:solidFill>
            </a:endParaRPr>
          </a:p>
          <a:p>
            <a:pPr indent="-285750" lvl="0" marL="457200" rtl="0" algn="l">
              <a:lnSpc>
                <a:spcPct val="115000"/>
              </a:lnSpc>
              <a:spcBef>
                <a:spcPts val="0"/>
              </a:spcBef>
              <a:spcAft>
                <a:spcPts val="0"/>
              </a:spcAft>
              <a:buClr>
                <a:schemeClr val="dk1"/>
              </a:buClr>
              <a:buSzPts val="900"/>
              <a:buAutoNum type="arabicPeriod"/>
            </a:pPr>
            <a:r>
              <a:rPr lang="en" sz="900">
                <a:solidFill>
                  <a:schemeClr val="dk1"/>
                </a:solidFill>
              </a:rPr>
              <a:t>Impact resistance/chemical resistance</a:t>
            </a:r>
            <a:endParaRPr sz="900">
              <a:solidFill>
                <a:schemeClr val="dk1"/>
              </a:solidFill>
            </a:endParaRPr>
          </a:p>
          <a:p>
            <a:pPr indent="-285750" lvl="0" marL="457200" rtl="0" algn="l">
              <a:lnSpc>
                <a:spcPct val="115000"/>
              </a:lnSpc>
              <a:spcBef>
                <a:spcPts val="0"/>
              </a:spcBef>
              <a:spcAft>
                <a:spcPts val="0"/>
              </a:spcAft>
              <a:buClr>
                <a:schemeClr val="dk1"/>
              </a:buClr>
              <a:buSzPts val="900"/>
              <a:buAutoNum type="arabicPeriod"/>
            </a:pPr>
            <a:r>
              <a:rPr lang="en" sz="900">
                <a:solidFill>
                  <a:schemeClr val="dk1"/>
                </a:solidFill>
              </a:rPr>
              <a:t>Excellent High and Low Temperature Performance</a:t>
            </a:r>
            <a:endParaRPr sz="900">
              <a:solidFill>
                <a:schemeClr val="dk1"/>
              </a:solidFill>
            </a:endParaRPr>
          </a:p>
          <a:p>
            <a:pPr indent="-285750" lvl="0" marL="457200" rtl="0" algn="l">
              <a:lnSpc>
                <a:spcPct val="115000"/>
              </a:lnSpc>
              <a:spcBef>
                <a:spcPts val="0"/>
              </a:spcBef>
              <a:spcAft>
                <a:spcPts val="0"/>
              </a:spcAft>
              <a:buClr>
                <a:schemeClr val="dk1"/>
              </a:buClr>
              <a:buSzPts val="900"/>
              <a:buAutoNum type="arabicPeriod"/>
            </a:pPr>
            <a:r>
              <a:rPr lang="en" sz="900">
                <a:solidFill>
                  <a:schemeClr val="dk1"/>
                </a:solidFill>
              </a:rPr>
              <a:t>Great Electrical Insulation Properties</a:t>
            </a:r>
            <a:endParaRPr sz="9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900">
                <a:solidFill>
                  <a:schemeClr val="dk1"/>
                </a:solidFill>
              </a:rPr>
              <a:t>	https://www.plasticextrusiontech.net/resources/what-is-abs-material/</a:t>
            </a:r>
            <a:endParaRPr sz="9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1" name="Shape 131"/>
        <p:cNvGrpSpPr/>
        <p:nvPr/>
      </p:nvGrpSpPr>
      <p:grpSpPr>
        <a:xfrm>
          <a:off x="0" y="0"/>
          <a:ext cx="0" cy="0"/>
          <a:chOff x="0" y="0"/>
          <a:chExt cx="0" cy="0"/>
        </a:xfrm>
      </p:grpSpPr>
      <p:sp>
        <p:nvSpPr>
          <p:cNvPr id="132" name="Google Shape;132;g489c7117f8_4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489c7117f8_4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900">
                <a:solidFill>
                  <a:schemeClr val="dk1"/>
                </a:solidFill>
              </a:rPr>
              <a:t>Electronics</a:t>
            </a:r>
            <a:endParaRPr sz="9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900">
                <a:solidFill>
                  <a:schemeClr val="dk1"/>
                </a:solidFill>
              </a:rPr>
              <a:t>Main components —&gt; weight and light sensors, MCU and wifi chip</a:t>
            </a:r>
            <a:endParaRPr sz="9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900">
                <a:solidFill>
                  <a:schemeClr val="dk1"/>
                </a:solidFill>
              </a:rPr>
              <a:t>Design PCB based on this —&gt; for prototype testing </a:t>
            </a:r>
            <a:endParaRPr sz="9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9" name="Shape 139"/>
        <p:cNvGrpSpPr/>
        <p:nvPr/>
      </p:nvGrpSpPr>
      <p:grpSpPr>
        <a:xfrm>
          <a:off x="0" y="0"/>
          <a:ext cx="0" cy="0"/>
          <a:chOff x="0" y="0"/>
          <a:chExt cx="0" cy="0"/>
        </a:xfrm>
      </p:grpSpPr>
      <p:sp>
        <p:nvSpPr>
          <p:cNvPr id="140" name="Google Shape;140;g489c7117f8_4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489c7117f8_4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900">
                <a:solidFill>
                  <a:schemeClr val="dk1"/>
                </a:solidFill>
              </a:rPr>
              <a:t>Dweet  Cloud Server</a:t>
            </a:r>
            <a:endParaRPr sz="900">
              <a:solidFill>
                <a:schemeClr val="dk1"/>
              </a:solidFill>
            </a:endParaRPr>
          </a:p>
          <a:p>
            <a:pPr indent="-285750" lvl="0" marL="457200" rtl="0" algn="l">
              <a:lnSpc>
                <a:spcPct val="115000"/>
              </a:lnSpc>
              <a:spcBef>
                <a:spcPts val="0"/>
              </a:spcBef>
              <a:spcAft>
                <a:spcPts val="0"/>
              </a:spcAft>
              <a:buClr>
                <a:schemeClr val="dk1"/>
              </a:buClr>
              <a:buSzPts val="900"/>
              <a:buAutoNum type="arabicPeriod"/>
            </a:pPr>
            <a:r>
              <a:rPr lang="en" sz="900">
                <a:solidFill>
                  <a:schemeClr val="dk1"/>
                </a:solidFill>
              </a:rPr>
              <a:t>Publishing and Subscribing server for machines, sensors, devices, robots,</a:t>
            </a:r>
            <a:endParaRPr sz="900">
              <a:solidFill>
                <a:schemeClr val="dk1"/>
              </a:solidFill>
            </a:endParaRPr>
          </a:p>
          <a:p>
            <a:pPr indent="-285750" lvl="0" marL="457200" rtl="0" algn="l">
              <a:lnSpc>
                <a:spcPct val="115000"/>
              </a:lnSpc>
              <a:spcBef>
                <a:spcPts val="0"/>
              </a:spcBef>
              <a:spcAft>
                <a:spcPts val="0"/>
              </a:spcAft>
              <a:buClr>
                <a:schemeClr val="dk1"/>
              </a:buClr>
              <a:buSzPts val="900"/>
              <a:buAutoNum type="arabicPeriod"/>
            </a:pPr>
            <a:r>
              <a:rPr lang="en" sz="900">
                <a:solidFill>
                  <a:schemeClr val="dk1"/>
                </a:solidFill>
              </a:rPr>
              <a:t>Simple and easy to use —&gt; </a:t>
            </a:r>
            <a:endParaRPr sz="900">
              <a:solidFill>
                <a:schemeClr val="dk1"/>
              </a:solidFill>
            </a:endParaRPr>
          </a:p>
          <a:p>
            <a:pPr indent="-285750" lvl="0" marL="457200" rtl="0" algn="l">
              <a:lnSpc>
                <a:spcPct val="115000"/>
              </a:lnSpc>
              <a:spcBef>
                <a:spcPts val="0"/>
              </a:spcBef>
              <a:spcAft>
                <a:spcPts val="0"/>
              </a:spcAft>
              <a:buClr>
                <a:schemeClr val="dk1"/>
              </a:buClr>
              <a:buSzPts val="900"/>
              <a:buAutoNum type="arabicPeriod"/>
            </a:pPr>
            <a:r>
              <a:rPr lang="en" sz="900">
                <a:solidFill>
                  <a:schemeClr val="dk1"/>
                </a:solidFill>
              </a:rPr>
              <a:t>By default, data can be stored on the server for up to a month</a:t>
            </a:r>
            <a:endParaRPr sz="900">
              <a:solidFill>
                <a:schemeClr val="dk1"/>
              </a:solidFill>
            </a:endParaRPr>
          </a:p>
          <a:p>
            <a:pPr indent="-285750" lvl="0" marL="457200" rtl="0" algn="l">
              <a:lnSpc>
                <a:spcPct val="115000"/>
              </a:lnSpc>
              <a:spcBef>
                <a:spcPts val="0"/>
              </a:spcBef>
              <a:spcAft>
                <a:spcPts val="0"/>
              </a:spcAft>
              <a:buClr>
                <a:schemeClr val="dk1"/>
              </a:buClr>
              <a:buSzPts val="900"/>
              <a:buAutoNum type="arabicPeriod"/>
            </a:pPr>
            <a:r>
              <a:rPr lang="en" sz="900">
                <a:solidFill>
                  <a:schemeClr val="dk1"/>
                </a:solidFill>
              </a:rPr>
              <a:t>Each time 140 characters can be sent </a:t>
            </a:r>
            <a:endParaRPr sz="900">
              <a:solidFill>
                <a:schemeClr val="dk1"/>
              </a:solidFill>
            </a:endParaRPr>
          </a:p>
          <a:p>
            <a:pPr indent="0" lvl="0" marL="457200" rtl="0" algn="l">
              <a:lnSpc>
                <a:spcPct val="115000"/>
              </a:lnSpc>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5" name="Shape 145"/>
        <p:cNvGrpSpPr/>
        <p:nvPr/>
      </p:nvGrpSpPr>
      <p:grpSpPr>
        <a:xfrm>
          <a:off x="0" y="0"/>
          <a:ext cx="0" cy="0"/>
          <a:chOff x="0" y="0"/>
          <a:chExt cx="0" cy="0"/>
        </a:xfrm>
      </p:grpSpPr>
      <p:sp>
        <p:nvSpPr>
          <p:cNvPr id="146" name="Google Shape;146;g489c7117f8_7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489c7117f8_7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Aditi</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5" name="Shape 155"/>
        <p:cNvGrpSpPr/>
        <p:nvPr/>
      </p:nvGrpSpPr>
      <p:grpSpPr>
        <a:xfrm>
          <a:off x="0" y="0"/>
          <a:ext cx="0" cy="0"/>
          <a:chOff x="0" y="0"/>
          <a:chExt cx="0" cy="0"/>
        </a:xfrm>
      </p:grpSpPr>
      <p:sp>
        <p:nvSpPr>
          <p:cNvPr id="156" name="Google Shape;156;g489c7117f8_7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489c7117f8_7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Aditi</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5" name="Shape 165"/>
        <p:cNvGrpSpPr/>
        <p:nvPr/>
      </p:nvGrpSpPr>
      <p:grpSpPr>
        <a:xfrm>
          <a:off x="0" y="0"/>
          <a:ext cx="0" cy="0"/>
          <a:chOff x="0" y="0"/>
          <a:chExt cx="0" cy="0"/>
        </a:xfrm>
      </p:grpSpPr>
      <p:sp>
        <p:nvSpPr>
          <p:cNvPr id="166" name="Google Shape;166;g489c7117f8_7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489c7117f8_7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Aditi</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5" name="Shape 175"/>
        <p:cNvGrpSpPr/>
        <p:nvPr/>
      </p:nvGrpSpPr>
      <p:grpSpPr>
        <a:xfrm>
          <a:off x="0" y="0"/>
          <a:ext cx="0" cy="0"/>
          <a:chOff x="0" y="0"/>
          <a:chExt cx="0" cy="0"/>
        </a:xfrm>
      </p:grpSpPr>
      <p:sp>
        <p:nvSpPr>
          <p:cNvPr id="176" name="Google Shape;176;g489c7117f8_4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489c7117f8_4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900">
                <a:solidFill>
                  <a:schemeClr val="dk1"/>
                </a:solidFill>
              </a:rPr>
              <a:t>Specifications :</a:t>
            </a:r>
            <a:endParaRPr sz="9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900">
                <a:solidFill>
                  <a:schemeClr val="dk1"/>
                </a:solidFill>
              </a:rPr>
              <a:t>Notifications and data when door opens : 802.11 protocol - 2.4GHz radio frequency - Avoid signal degradation by transmitting only when 										door is open </a:t>
            </a:r>
            <a:endParaRPr sz="9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9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900">
                <a:solidFill>
                  <a:schemeClr val="dk1"/>
                </a:solidFill>
              </a:rPr>
              <a:t>Notification of expiration date: up to user </a:t>
            </a:r>
            <a:endParaRPr sz="9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900">
                <a:solidFill>
                  <a:schemeClr val="dk1"/>
                </a:solidFill>
              </a:rPr>
              <a:t>simple app interface :    Customizable </a:t>
            </a:r>
            <a:endParaRPr sz="9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9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9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900">
                <a:solidFill>
                  <a:schemeClr val="dk1"/>
                </a:solidFill>
              </a:rPr>
              <a:t>Easy to install inside the fridge: 5.8 —&gt; between 5.5 (max milk gallon) 6 being how wide the side rack are in fridges </a:t>
            </a:r>
            <a:endParaRPr sz="9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1" name="Shape 181"/>
        <p:cNvGrpSpPr/>
        <p:nvPr/>
      </p:nvGrpSpPr>
      <p:grpSpPr>
        <a:xfrm>
          <a:off x="0" y="0"/>
          <a:ext cx="0" cy="0"/>
          <a:chOff x="0" y="0"/>
          <a:chExt cx="0" cy="0"/>
        </a:xfrm>
      </p:grpSpPr>
      <p:sp>
        <p:nvSpPr>
          <p:cNvPr id="182" name="Google Shape;182;g489c7117f8_4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489c7117f8_4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900">
                <a:solidFill>
                  <a:schemeClr val="dk1"/>
                </a:solidFill>
              </a:rPr>
              <a:t>Proof of Concepts:</a:t>
            </a:r>
            <a:endParaRPr sz="900">
              <a:solidFill>
                <a:schemeClr val="dk1"/>
              </a:solidFill>
            </a:endParaRPr>
          </a:p>
          <a:p>
            <a:pPr indent="-285750" lvl="0" marL="457200" rtl="0" algn="l">
              <a:lnSpc>
                <a:spcPct val="115000"/>
              </a:lnSpc>
              <a:spcBef>
                <a:spcPts val="0"/>
              </a:spcBef>
              <a:spcAft>
                <a:spcPts val="0"/>
              </a:spcAft>
              <a:buClr>
                <a:schemeClr val="dk1"/>
              </a:buClr>
              <a:buSzPts val="900"/>
              <a:buAutoNum type="arabicPeriod"/>
            </a:pPr>
            <a:r>
              <a:rPr lang="en" sz="900">
                <a:solidFill>
                  <a:schemeClr val="dk1"/>
                </a:solidFill>
              </a:rPr>
              <a:t>Hardware </a:t>
            </a:r>
            <a:endParaRPr sz="900">
              <a:solidFill>
                <a:schemeClr val="dk1"/>
              </a:solidFill>
            </a:endParaRPr>
          </a:p>
          <a:p>
            <a:pPr indent="-285750" lvl="1" marL="914400" rtl="0" algn="l">
              <a:lnSpc>
                <a:spcPct val="115000"/>
              </a:lnSpc>
              <a:spcBef>
                <a:spcPts val="0"/>
              </a:spcBef>
              <a:spcAft>
                <a:spcPts val="0"/>
              </a:spcAft>
              <a:buClr>
                <a:schemeClr val="dk1"/>
              </a:buClr>
              <a:buSzPts val="900"/>
              <a:buAutoNum type="arabicPeriod"/>
            </a:pPr>
            <a:r>
              <a:rPr lang="en" sz="900">
                <a:solidFill>
                  <a:schemeClr val="dk1"/>
                </a:solidFill>
              </a:rPr>
              <a:t>Resistive force sensor : no force infinite resistance —&gt; force applied less resistance —&gt; voltage</a:t>
            </a:r>
            <a:endParaRPr sz="900">
              <a:solidFill>
                <a:schemeClr val="dk1"/>
              </a:solidFill>
            </a:endParaRPr>
          </a:p>
          <a:p>
            <a:pPr indent="-285750" lvl="2" marL="1371600" rtl="0" algn="l">
              <a:lnSpc>
                <a:spcPct val="115000"/>
              </a:lnSpc>
              <a:spcBef>
                <a:spcPts val="0"/>
              </a:spcBef>
              <a:spcAft>
                <a:spcPts val="0"/>
              </a:spcAft>
              <a:buClr>
                <a:schemeClr val="dk1"/>
              </a:buClr>
              <a:buSzPts val="900"/>
              <a:buAutoNum type="arabicPeriod"/>
            </a:pPr>
            <a:r>
              <a:rPr lang="en" sz="900">
                <a:solidFill>
                  <a:schemeClr val="dk1"/>
                </a:solidFill>
              </a:rPr>
              <a:t>https://learn.adafruit.com/force-sensitive-resistor-fsr/using-an-fsr</a:t>
            </a:r>
            <a:endParaRPr sz="900">
              <a:solidFill>
                <a:schemeClr val="dk1"/>
              </a:solidFill>
            </a:endParaRPr>
          </a:p>
          <a:p>
            <a:pPr indent="-285750" lvl="1" marL="914400" rtl="0" algn="l">
              <a:lnSpc>
                <a:spcPct val="115000"/>
              </a:lnSpc>
              <a:spcBef>
                <a:spcPts val="0"/>
              </a:spcBef>
              <a:spcAft>
                <a:spcPts val="0"/>
              </a:spcAft>
              <a:buClr>
                <a:schemeClr val="dk1"/>
              </a:buClr>
              <a:buSzPts val="900"/>
              <a:buAutoNum type="arabicPeriod"/>
            </a:pPr>
            <a:r>
              <a:rPr lang="en" sz="900">
                <a:solidFill>
                  <a:schemeClr val="dk1"/>
                </a:solidFill>
              </a:rPr>
              <a:t>I2C: bus protocol : short-distance, serial data transfer. multiple server/master, compatible with our sensors </a:t>
            </a:r>
            <a:endParaRPr sz="900">
              <a:solidFill>
                <a:schemeClr val="dk1"/>
              </a:solidFill>
            </a:endParaRPr>
          </a:p>
          <a:p>
            <a:pPr indent="-285750" lvl="2" marL="1371600" rtl="0" algn="l">
              <a:lnSpc>
                <a:spcPct val="115000"/>
              </a:lnSpc>
              <a:spcBef>
                <a:spcPts val="0"/>
              </a:spcBef>
              <a:spcAft>
                <a:spcPts val="0"/>
              </a:spcAft>
              <a:buClr>
                <a:schemeClr val="dk1"/>
              </a:buClr>
              <a:buSzPts val="900"/>
              <a:buAutoNum type="arabicPeriod"/>
            </a:pPr>
            <a:r>
              <a:rPr lang="en" sz="900">
                <a:solidFill>
                  <a:schemeClr val="dk1"/>
                </a:solidFill>
              </a:rPr>
              <a:t>https://bitwizard.nl/wiki/SPI_versus_I2C_protocols</a:t>
            </a:r>
            <a:endParaRPr sz="900">
              <a:solidFill>
                <a:schemeClr val="dk1"/>
              </a:solidFill>
            </a:endParaRPr>
          </a:p>
          <a:p>
            <a:pPr indent="-285750" lvl="1" marL="914400" rtl="0" algn="l">
              <a:lnSpc>
                <a:spcPct val="115000"/>
              </a:lnSpc>
              <a:spcBef>
                <a:spcPts val="0"/>
              </a:spcBef>
              <a:spcAft>
                <a:spcPts val="0"/>
              </a:spcAft>
              <a:buClr>
                <a:schemeClr val="dk1"/>
              </a:buClr>
              <a:buSzPts val="900"/>
              <a:buAutoNum type="arabicPeriod"/>
            </a:pPr>
            <a:r>
              <a:rPr lang="en" sz="900">
                <a:solidFill>
                  <a:schemeClr val="dk1"/>
                </a:solidFill>
              </a:rPr>
              <a:t>light sensor —&gt; two photodiodes with ADC </a:t>
            </a:r>
            <a:endParaRPr sz="900">
              <a:solidFill>
                <a:schemeClr val="dk1"/>
              </a:solidFill>
            </a:endParaRPr>
          </a:p>
          <a:p>
            <a:pPr indent="-285750" lvl="1" marL="914400" rtl="0" algn="l">
              <a:lnSpc>
                <a:spcPct val="115000"/>
              </a:lnSpc>
              <a:spcBef>
                <a:spcPts val="0"/>
              </a:spcBef>
              <a:spcAft>
                <a:spcPts val="0"/>
              </a:spcAft>
              <a:buClr>
                <a:schemeClr val="dk1"/>
              </a:buClr>
              <a:buSzPts val="900"/>
              <a:buAutoNum type="arabicPeriod"/>
            </a:pPr>
            <a:r>
              <a:rPr lang="en" sz="900">
                <a:solidFill>
                  <a:schemeClr val="dk1"/>
                </a:solidFill>
              </a:rPr>
              <a:t>Server details </a:t>
            </a:r>
            <a:endParaRPr sz="900">
              <a:solidFill>
                <a:schemeClr val="dk1"/>
              </a:solidFill>
            </a:endParaRPr>
          </a:p>
          <a:p>
            <a:pPr indent="-285750" lvl="2" marL="1371600" rtl="0" algn="l">
              <a:lnSpc>
                <a:spcPct val="115000"/>
              </a:lnSpc>
              <a:spcBef>
                <a:spcPts val="0"/>
              </a:spcBef>
              <a:spcAft>
                <a:spcPts val="0"/>
              </a:spcAft>
              <a:buClr>
                <a:schemeClr val="dk1"/>
              </a:buClr>
              <a:buSzPts val="900"/>
              <a:buAutoNum type="arabicPeriod"/>
            </a:pPr>
            <a:r>
              <a:rPr lang="en" sz="900">
                <a:solidFill>
                  <a:schemeClr val="dk1"/>
                </a:solidFill>
              </a:rPr>
              <a:t>Update rate 50 secs —&gt; (not real time data streaming good enough for our purposes)</a:t>
            </a:r>
            <a:endParaRPr sz="900">
              <a:solidFill>
                <a:schemeClr val="dk1"/>
              </a:solidFill>
            </a:endParaRPr>
          </a:p>
          <a:p>
            <a:pPr indent="-285750" lvl="2" marL="1371600" rtl="0" algn="l">
              <a:lnSpc>
                <a:spcPct val="115000"/>
              </a:lnSpc>
              <a:spcBef>
                <a:spcPts val="0"/>
              </a:spcBef>
              <a:spcAft>
                <a:spcPts val="0"/>
              </a:spcAft>
              <a:buClr>
                <a:schemeClr val="dk1"/>
              </a:buClr>
              <a:buSzPts val="900"/>
              <a:buAutoNum type="arabicPeriod"/>
            </a:pPr>
            <a:r>
              <a:rPr lang="en" sz="900">
                <a:solidFill>
                  <a:schemeClr val="dk1"/>
                </a:solidFill>
              </a:rPr>
              <a:t>our process update 1-1:30</a:t>
            </a:r>
            <a:endParaRPr sz="900">
              <a:solidFill>
                <a:schemeClr val="dk1"/>
              </a:solidFill>
            </a:endParaRPr>
          </a:p>
          <a:p>
            <a:pPr indent="-285750" lvl="2" marL="1371600" rtl="0" algn="l">
              <a:lnSpc>
                <a:spcPct val="115000"/>
              </a:lnSpc>
              <a:spcBef>
                <a:spcPts val="0"/>
              </a:spcBef>
              <a:spcAft>
                <a:spcPts val="0"/>
              </a:spcAft>
              <a:buClr>
                <a:schemeClr val="dk1"/>
              </a:buClr>
              <a:buSzPts val="900"/>
              <a:buAutoNum type="arabicPeriod"/>
            </a:pPr>
            <a:r>
              <a:rPr lang="en" sz="900">
                <a:solidFill>
                  <a:schemeClr val="dk1"/>
                </a:solidFill>
              </a:rPr>
              <a:t>21-25 times of fridge door opening </a:t>
            </a:r>
            <a:endParaRPr sz="900">
              <a:solidFill>
                <a:schemeClr val="dk1"/>
              </a:solidFill>
            </a:endParaRPr>
          </a:p>
          <a:p>
            <a:pPr indent="-285750" lvl="2" marL="1371600" rtl="0" algn="l">
              <a:lnSpc>
                <a:spcPct val="115000"/>
              </a:lnSpc>
              <a:spcBef>
                <a:spcPts val="0"/>
              </a:spcBef>
              <a:spcAft>
                <a:spcPts val="0"/>
              </a:spcAft>
              <a:buClr>
                <a:schemeClr val="dk1"/>
              </a:buClr>
              <a:buSzPts val="900"/>
              <a:buAutoNum type="arabicPeriod"/>
            </a:pPr>
            <a:r>
              <a:rPr lang="en" sz="900">
                <a:solidFill>
                  <a:schemeClr val="dk1"/>
                </a:solidFill>
              </a:rPr>
              <a:t>https://www.housebeautiful.com/uk/lifestyle/storage/news/a2110/fridge-food-cupboard-habits/</a:t>
            </a:r>
            <a:endParaRPr sz="900">
              <a:solidFill>
                <a:schemeClr val="dk1"/>
              </a:solidFill>
            </a:endParaRPr>
          </a:p>
          <a:p>
            <a:pPr indent="-285750" lvl="1" marL="914400" rtl="0" algn="l">
              <a:lnSpc>
                <a:spcPct val="115000"/>
              </a:lnSpc>
              <a:spcBef>
                <a:spcPts val="0"/>
              </a:spcBef>
              <a:spcAft>
                <a:spcPts val="0"/>
              </a:spcAft>
              <a:buClr>
                <a:schemeClr val="dk1"/>
              </a:buClr>
              <a:buSzPts val="900"/>
              <a:buAutoNum type="arabicPeriod"/>
            </a:pPr>
            <a:r>
              <a:rPr lang="en" sz="900">
                <a:solidFill>
                  <a:schemeClr val="dk1"/>
                </a:solidFill>
              </a:rPr>
              <a:t>IP clearance </a:t>
            </a:r>
            <a:endParaRPr sz="900">
              <a:solidFill>
                <a:schemeClr val="dk1"/>
              </a:solidFill>
            </a:endParaRPr>
          </a:p>
          <a:p>
            <a:pPr indent="-285750" lvl="2" marL="1371600" rtl="0" algn="l">
              <a:lnSpc>
                <a:spcPct val="115000"/>
              </a:lnSpc>
              <a:spcBef>
                <a:spcPts val="0"/>
              </a:spcBef>
              <a:spcAft>
                <a:spcPts val="0"/>
              </a:spcAft>
              <a:buClr>
                <a:schemeClr val="dk1"/>
              </a:buClr>
              <a:buSzPts val="900"/>
              <a:buAutoNum type="arabicPeriod"/>
            </a:pPr>
            <a:r>
              <a:rPr lang="en" sz="900">
                <a:solidFill>
                  <a:schemeClr val="dk1"/>
                </a:solidFill>
              </a:rPr>
              <a:t>no container is given for ours</a:t>
            </a:r>
            <a:endParaRPr sz="900">
              <a:solidFill>
                <a:schemeClr val="dk1"/>
              </a:solidFill>
            </a:endParaRPr>
          </a:p>
          <a:p>
            <a:pPr indent="-285750" lvl="2" marL="1371600" rtl="0" algn="l">
              <a:lnSpc>
                <a:spcPct val="115000"/>
              </a:lnSpc>
              <a:spcBef>
                <a:spcPts val="0"/>
              </a:spcBef>
              <a:spcAft>
                <a:spcPts val="0"/>
              </a:spcAft>
              <a:buClr>
                <a:schemeClr val="dk1"/>
              </a:buClr>
              <a:buSzPts val="900"/>
              <a:buAutoNum type="arabicPeriod"/>
            </a:pPr>
            <a:r>
              <a:rPr lang="en" sz="900">
                <a:solidFill>
                  <a:schemeClr val="dk1"/>
                </a:solidFill>
              </a:rPr>
              <a:t>No PH measurement —&gt; when the milk is about to turn </a:t>
            </a:r>
            <a:endParaRPr sz="900">
              <a:solidFill>
                <a:schemeClr val="dk1"/>
              </a:solidFill>
            </a:endParaRPr>
          </a:p>
          <a:p>
            <a:pPr indent="-285750" lvl="2" marL="1371600" rtl="0" algn="l">
              <a:lnSpc>
                <a:spcPct val="115000"/>
              </a:lnSpc>
              <a:spcBef>
                <a:spcPts val="0"/>
              </a:spcBef>
              <a:spcAft>
                <a:spcPts val="0"/>
              </a:spcAft>
              <a:buClr>
                <a:schemeClr val="dk1"/>
              </a:buClr>
              <a:buSzPts val="900"/>
              <a:buAutoNum type="arabicPeriod"/>
            </a:pPr>
            <a:r>
              <a:rPr lang="en" sz="900">
                <a:solidFill>
                  <a:schemeClr val="dk1"/>
                </a:solidFill>
              </a:rPr>
              <a:t>Weight measurement —&gt; as we want to see how much milk is left </a:t>
            </a:r>
            <a:endParaRPr sz="900">
              <a:solidFill>
                <a:schemeClr val="dk1"/>
              </a:solidFill>
            </a:endParaRPr>
          </a:p>
          <a:p>
            <a:pPr indent="-285750" lvl="2" marL="1371600" rtl="0" algn="l">
              <a:lnSpc>
                <a:spcPct val="115000"/>
              </a:lnSpc>
              <a:spcBef>
                <a:spcPts val="0"/>
              </a:spcBef>
              <a:spcAft>
                <a:spcPts val="0"/>
              </a:spcAft>
              <a:buClr>
                <a:schemeClr val="dk1"/>
              </a:buClr>
              <a:buSzPts val="900"/>
              <a:buAutoNum type="arabicPeriod"/>
            </a:pPr>
            <a:r>
              <a:rPr lang="en" sz="900">
                <a:solidFill>
                  <a:schemeClr val="dk1"/>
                </a:solidFill>
              </a:rPr>
              <a:t>https://newatlas.com/milkmaid-smart-jug-milk-app/22891/</a:t>
            </a:r>
            <a:endParaRPr sz="900">
              <a:solidFill>
                <a:schemeClr val="dk1"/>
              </a:solidFill>
            </a:endParaRPr>
          </a:p>
          <a:p>
            <a:pPr indent="-285750" lvl="2" marL="1371600" rtl="0" algn="l">
              <a:lnSpc>
                <a:spcPct val="115000"/>
              </a:lnSpc>
              <a:spcBef>
                <a:spcPts val="0"/>
              </a:spcBef>
              <a:spcAft>
                <a:spcPts val="0"/>
              </a:spcAft>
              <a:buClr>
                <a:schemeClr val="dk1"/>
              </a:buClr>
              <a:buSzPts val="900"/>
              <a:buAutoNum type="arabicPeriod"/>
            </a:pPr>
            <a:r>
              <a:t/>
            </a:r>
            <a:endParaRPr>
              <a:solidFill>
                <a:schemeClr val="dk1"/>
              </a:solidFill>
            </a:endParaRPr>
          </a:p>
          <a:p>
            <a:pPr indent="0" lvl="0" marL="0" rtl="0" algn="l">
              <a:spcBef>
                <a:spcPts val="0"/>
              </a:spcBef>
              <a:spcAft>
                <a:spcPts val="0"/>
              </a:spcAft>
              <a:buNone/>
            </a:pPr>
            <a:r>
              <a:rPr lang="en"/>
              <a:t>---------------------------------</a:t>
            </a:r>
            <a:endParaRPr/>
          </a:p>
          <a:p>
            <a:pPr indent="0" lvl="0" marL="0" rtl="0" algn="l">
              <a:lnSpc>
                <a:spcPct val="115000"/>
              </a:lnSpc>
              <a:spcBef>
                <a:spcPts val="0"/>
              </a:spcBef>
              <a:spcAft>
                <a:spcPts val="0"/>
              </a:spcAft>
              <a:buClr>
                <a:schemeClr val="dk1"/>
              </a:buClr>
              <a:buSzPts val="1100"/>
              <a:buFont typeface="Arial"/>
              <a:buNone/>
            </a:pPr>
            <a:r>
              <a:rPr lang="en" sz="900">
                <a:solidFill>
                  <a:schemeClr val="dk1"/>
                </a:solidFill>
              </a:rPr>
              <a:t>Q/A</a:t>
            </a:r>
            <a:endParaRPr sz="9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900">
                <a:solidFill>
                  <a:schemeClr val="dk1"/>
                </a:solidFill>
              </a:rPr>
              <a:t>Signaling issue —&gt; use usb dongle up 1km different wifi chip nRF24LU1</a:t>
            </a:r>
            <a:endParaRPr sz="9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900">
                <a:solidFill>
                  <a:schemeClr val="dk1"/>
                </a:solidFill>
              </a:rPr>
              <a:t>20dBm power amplifier —&gt; give up to 1km radio range </a:t>
            </a:r>
            <a:endParaRPr sz="9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9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900">
                <a:solidFill>
                  <a:schemeClr val="dk1"/>
                </a:solidFill>
              </a:rPr>
              <a:t>				</a:t>
            </a:r>
            <a:endParaRPr sz="9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0" name="Shape 190"/>
        <p:cNvGrpSpPr/>
        <p:nvPr/>
      </p:nvGrpSpPr>
      <p:grpSpPr>
        <a:xfrm>
          <a:off x="0" y="0"/>
          <a:ext cx="0" cy="0"/>
          <a:chOff x="0" y="0"/>
          <a:chExt cx="0" cy="0"/>
        </a:xfrm>
      </p:grpSpPr>
      <p:sp>
        <p:nvSpPr>
          <p:cNvPr id="191" name="Google Shape;191;g489c7117f8_9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489c7117f8_9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dt</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6" name="Shape 196"/>
        <p:cNvGrpSpPr/>
        <p:nvPr/>
      </p:nvGrpSpPr>
      <p:grpSpPr>
        <a:xfrm>
          <a:off x="0" y="0"/>
          <a:ext cx="0" cy="0"/>
          <a:chOff x="0" y="0"/>
          <a:chExt cx="0" cy="0"/>
        </a:xfrm>
      </p:grpSpPr>
      <p:sp>
        <p:nvSpPr>
          <p:cNvPr id="197" name="Google Shape;197;g489c7117f8_7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489c7117f8_7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dt</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 name="Shape 56"/>
        <p:cNvGrpSpPr/>
        <p:nvPr/>
      </p:nvGrpSpPr>
      <p:grpSpPr>
        <a:xfrm>
          <a:off x="0" y="0"/>
          <a:ext cx="0" cy="0"/>
          <a:chOff x="0" y="0"/>
          <a:chExt cx="0" cy="0"/>
        </a:xfrm>
      </p:grpSpPr>
      <p:sp>
        <p:nvSpPr>
          <p:cNvPr id="57" name="Google Shape;57;g488f44ab03_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488f44ab03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AutoNum type="arabicPeriod"/>
            </a:pPr>
            <a:r>
              <a:rPr lang="en"/>
              <a:t>Unmet need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Michala</a:t>
            </a:r>
            <a:endParaRPr/>
          </a:p>
          <a:p>
            <a:pPr indent="0" lvl="0" marL="0" rtl="0" algn="l">
              <a:spcBef>
                <a:spcPts val="0"/>
              </a:spcBef>
              <a:spcAft>
                <a:spcPts val="0"/>
              </a:spcAft>
              <a:buNone/>
            </a:pPr>
            <a:r>
              <a:rPr lang="en"/>
              <a:t>In today’s fast paced world, efficiency and convenience have become many people’s priority. Daily tasks are constantly being optimized for efficiency. Takeout, online shopping, ubering are all examples of that. An area that we feel can be further optimized is grocery shopping and we begin introducing our product with Adam’s story. Adam is a college student living in an apartment with several other roommates. They rotate grocery shopping responsibilities every week. A common issue that arises for Adam is that when he goes grocery shopping, he often forgets what they need  and what they have left, in particular milk. </a:t>
            </a:r>
            <a:br>
              <a:rPr lang="en"/>
            </a:b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3" name="Shape 203"/>
        <p:cNvGrpSpPr/>
        <p:nvPr/>
      </p:nvGrpSpPr>
      <p:grpSpPr>
        <a:xfrm>
          <a:off x="0" y="0"/>
          <a:ext cx="0" cy="0"/>
          <a:chOff x="0" y="0"/>
          <a:chExt cx="0" cy="0"/>
        </a:xfrm>
      </p:grpSpPr>
      <p:sp>
        <p:nvSpPr>
          <p:cNvPr id="204" name="Google Shape;204;g489c7117f8_7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489c7117f8_7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dt</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3" name="Shape 213"/>
        <p:cNvGrpSpPr/>
        <p:nvPr/>
      </p:nvGrpSpPr>
      <p:grpSpPr>
        <a:xfrm>
          <a:off x="0" y="0"/>
          <a:ext cx="0" cy="0"/>
          <a:chOff x="0" y="0"/>
          <a:chExt cx="0" cy="0"/>
        </a:xfrm>
      </p:grpSpPr>
      <p:sp>
        <p:nvSpPr>
          <p:cNvPr id="214" name="Google Shape;214;g489c7117f8_7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489c7117f8_7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dt</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9" name="Shape 219"/>
        <p:cNvGrpSpPr/>
        <p:nvPr/>
      </p:nvGrpSpPr>
      <p:grpSpPr>
        <a:xfrm>
          <a:off x="0" y="0"/>
          <a:ext cx="0" cy="0"/>
          <a:chOff x="0" y="0"/>
          <a:chExt cx="0" cy="0"/>
        </a:xfrm>
      </p:grpSpPr>
      <p:sp>
        <p:nvSpPr>
          <p:cNvPr id="220" name="Google Shape;220;g489c7117f8_8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489c7117f8_8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Michala</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Our research and development team consists of mechanical engineers, electrical engineers, testing personal, and a program manager. </a:t>
            </a:r>
            <a:endParaRPr/>
          </a:p>
          <a:p>
            <a:pPr indent="0" lvl="0" marL="0" rtl="0" algn="l">
              <a:spcBef>
                <a:spcPts val="0"/>
              </a:spcBef>
              <a:spcAft>
                <a:spcPts val="0"/>
              </a:spcAft>
              <a:buNone/>
            </a:pPr>
            <a:r>
              <a:rPr lang="en"/>
              <a:t>Our risk inverntory </a:t>
            </a:r>
            <a:endParaRPr/>
          </a:p>
          <a:p>
            <a:pPr indent="0" lvl="0" marL="0" rtl="0" algn="l">
              <a:spcBef>
                <a:spcPts val="0"/>
              </a:spcBef>
              <a:spcAft>
                <a:spcPts val="0"/>
              </a:spcAft>
              <a:buNone/>
            </a:pPr>
            <a:r>
              <a:t/>
            </a:r>
            <a:endParaRPr/>
          </a:p>
          <a:p>
            <a:pPr indent="0" lvl="0" marL="0" rtl="0" algn="l">
              <a:lnSpc>
                <a:spcPct val="115000"/>
              </a:lnSpc>
              <a:spcBef>
                <a:spcPts val="0"/>
              </a:spcBef>
              <a:spcAft>
                <a:spcPts val="0"/>
              </a:spcAft>
              <a:buNone/>
            </a:pPr>
            <a:r>
              <a:rPr lang="en" sz="1200">
                <a:solidFill>
                  <a:schemeClr val="dk1"/>
                </a:solidFill>
                <a:latin typeface="Times New Roman"/>
                <a:ea typeface="Times New Roman"/>
                <a:cs typeface="Times New Roman"/>
                <a:sym typeface="Times New Roman"/>
              </a:rPr>
              <a:t>The risk inventory accounts for the cost of raw materials for our product. The purchase of raw materials was optimized by accounting for the minimum amount of materials that must be purchased at one time to minimize cost. The risk inventory was found to be $</a:t>
            </a:r>
            <a:r>
              <a:rPr lang="en" sz="1200">
                <a:solidFill>
                  <a:schemeClr val="dk1"/>
                </a:solidFill>
                <a:highlight>
                  <a:srgbClr val="FFFFFF"/>
                </a:highlight>
                <a:latin typeface="Times New Roman"/>
                <a:ea typeface="Times New Roman"/>
                <a:cs typeface="Times New Roman"/>
                <a:sym typeface="Times New Roman"/>
              </a:rPr>
              <a:t>372,000. </a:t>
            </a:r>
            <a:endParaRPr sz="1200">
              <a:solidFill>
                <a:schemeClr val="dk1"/>
              </a:solidFill>
              <a:highlight>
                <a:srgbClr val="FFFFFF"/>
              </a:highlight>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sz="1200">
              <a:solidFill>
                <a:schemeClr val="dk1"/>
              </a:solidFill>
              <a:highlight>
                <a:srgbClr val="FFFFFF"/>
              </a:highlight>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The capital investment for Milky includes the cost of all machines and devices for the assembly of Milky devices as well as the app development cost as it can be considered a one-time fee. The capital investment cost came to be $</a:t>
            </a:r>
            <a:r>
              <a:rPr lang="en">
                <a:solidFill>
                  <a:schemeClr val="dk1"/>
                </a:solidFill>
              </a:rPr>
              <a:t>94,000.</a:t>
            </a:r>
            <a:endParaRPr sz="1200">
              <a:solidFill>
                <a:schemeClr val="dk1"/>
              </a:solidFill>
              <a:highlight>
                <a:srgbClr val="FFFFFF"/>
              </a:highlight>
              <a:latin typeface="Times New Roman"/>
              <a:ea typeface="Times New Roman"/>
              <a:cs typeface="Times New Roman"/>
              <a:sym typeface="Times New Roman"/>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6" name="Shape 226"/>
        <p:cNvGrpSpPr/>
        <p:nvPr/>
      </p:nvGrpSpPr>
      <p:grpSpPr>
        <a:xfrm>
          <a:off x="0" y="0"/>
          <a:ext cx="0" cy="0"/>
          <a:chOff x="0" y="0"/>
          <a:chExt cx="0" cy="0"/>
        </a:xfrm>
      </p:grpSpPr>
      <p:sp>
        <p:nvSpPr>
          <p:cNvPr id="227" name="Google Shape;227;g489c7117f8_8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489c7117f8_8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Michala</a:t>
            </a:r>
            <a:endParaRPr/>
          </a:p>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2" name="Shape 232"/>
        <p:cNvGrpSpPr/>
        <p:nvPr/>
      </p:nvGrpSpPr>
      <p:grpSpPr>
        <a:xfrm>
          <a:off x="0" y="0"/>
          <a:ext cx="0" cy="0"/>
          <a:chOff x="0" y="0"/>
          <a:chExt cx="0" cy="0"/>
        </a:xfrm>
      </p:grpSpPr>
      <p:sp>
        <p:nvSpPr>
          <p:cNvPr id="233" name="Google Shape;233;g489c7117f8_8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489c7117f8_8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Michala</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think that this is reasonable.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7" name="Shape 237"/>
        <p:cNvGrpSpPr/>
        <p:nvPr/>
      </p:nvGrpSpPr>
      <p:grpSpPr>
        <a:xfrm>
          <a:off x="0" y="0"/>
          <a:ext cx="0" cy="0"/>
          <a:chOff x="0" y="0"/>
          <a:chExt cx="0" cy="0"/>
        </a:xfrm>
      </p:grpSpPr>
      <p:sp>
        <p:nvSpPr>
          <p:cNvPr id="238" name="Google Shape;238;g488f44ab03_5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488f44ab03_5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Michala</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2" name="Shape 242"/>
        <p:cNvGrpSpPr/>
        <p:nvPr/>
      </p:nvGrpSpPr>
      <p:grpSpPr>
        <a:xfrm>
          <a:off x="0" y="0"/>
          <a:ext cx="0" cy="0"/>
          <a:chOff x="0" y="0"/>
          <a:chExt cx="0" cy="0"/>
        </a:xfrm>
      </p:grpSpPr>
      <p:sp>
        <p:nvSpPr>
          <p:cNvPr id="243" name="Google Shape;243;g488f44ab03_5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488f44ab03_5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Pariya</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7" name="Shape 247"/>
        <p:cNvGrpSpPr/>
        <p:nvPr/>
      </p:nvGrpSpPr>
      <p:grpSpPr>
        <a:xfrm>
          <a:off x="0" y="0"/>
          <a:ext cx="0" cy="0"/>
          <a:chOff x="0" y="0"/>
          <a:chExt cx="0" cy="0"/>
        </a:xfrm>
      </p:grpSpPr>
      <p:sp>
        <p:nvSpPr>
          <p:cNvPr id="248" name="Google Shape;248;g489c7117f8_6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489c7117f8_6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Pariya</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2" name="Shape 252"/>
        <p:cNvGrpSpPr/>
        <p:nvPr/>
      </p:nvGrpSpPr>
      <p:grpSpPr>
        <a:xfrm>
          <a:off x="0" y="0"/>
          <a:ext cx="0" cy="0"/>
          <a:chOff x="0" y="0"/>
          <a:chExt cx="0" cy="0"/>
        </a:xfrm>
      </p:grpSpPr>
      <p:sp>
        <p:nvSpPr>
          <p:cNvPr id="253" name="Google Shape;253;g488f44ab03_5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488f44ab03_5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 name="Shape 63"/>
        <p:cNvGrpSpPr/>
        <p:nvPr/>
      </p:nvGrpSpPr>
      <p:grpSpPr>
        <a:xfrm>
          <a:off x="0" y="0"/>
          <a:ext cx="0" cy="0"/>
          <a:chOff x="0" y="0"/>
          <a:chExt cx="0" cy="0"/>
        </a:xfrm>
      </p:grpSpPr>
      <p:sp>
        <p:nvSpPr>
          <p:cNvPr id="64" name="Google Shape;64;g488f44ab03_5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488f44ab03_5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Michala</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 name="Shape 70"/>
        <p:cNvGrpSpPr/>
        <p:nvPr/>
      </p:nvGrpSpPr>
      <p:grpSpPr>
        <a:xfrm>
          <a:off x="0" y="0"/>
          <a:ext cx="0" cy="0"/>
          <a:chOff x="0" y="0"/>
          <a:chExt cx="0" cy="0"/>
        </a:xfrm>
      </p:grpSpPr>
      <p:sp>
        <p:nvSpPr>
          <p:cNvPr id="71" name="Google Shape;71;g489c7117f8_7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489c7117f8_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Pariya</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 name="Shape 78"/>
        <p:cNvGrpSpPr/>
        <p:nvPr/>
      </p:nvGrpSpPr>
      <p:grpSpPr>
        <a:xfrm>
          <a:off x="0" y="0"/>
          <a:ext cx="0" cy="0"/>
          <a:chOff x="0" y="0"/>
          <a:chExt cx="0" cy="0"/>
        </a:xfrm>
      </p:grpSpPr>
      <p:sp>
        <p:nvSpPr>
          <p:cNvPr id="79" name="Google Shape;79;g488f44ab03_5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488f44ab03_5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2. Price performance chart</a:t>
            </a:r>
            <a:endParaRPr/>
          </a:p>
          <a:p>
            <a:pPr indent="0" lvl="0" marL="0" rtl="0" algn="l">
              <a:spcBef>
                <a:spcPts val="0"/>
              </a:spcBef>
              <a:spcAft>
                <a:spcPts val="0"/>
              </a:spcAft>
              <a:buNone/>
            </a:pPr>
            <a:r>
              <a:rPr lang="en"/>
              <a:t>Here is our price performance chart. As you can see, the Samsung Smart Fridge is expensive compared to our product and our competitors. Although the normal shopping list and shopping list app are cheap, they do not address the key attributes of the unmet need that well. Our main competitor, which I will talk about in the next slide, is MilkMaid.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 name="Shape 86"/>
        <p:cNvGrpSpPr/>
        <p:nvPr/>
      </p:nvGrpSpPr>
      <p:grpSpPr>
        <a:xfrm>
          <a:off x="0" y="0"/>
          <a:ext cx="0" cy="0"/>
          <a:chOff x="0" y="0"/>
          <a:chExt cx="0" cy="0"/>
        </a:xfrm>
      </p:grpSpPr>
      <p:sp>
        <p:nvSpPr>
          <p:cNvPr id="87" name="Google Shape;87;g489c7117f8_7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489c7117f8_7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457200" lvl="0" marL="0" rtl="0" algn="l">
              <a:lnSpc>
                <a:spcPct val="115000"/>
              </a:lnSpc>
              <a:spcBef>
                <a:spcPts val="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Milkmaid addresses an unmet need that is most similar to the one of Milky. Milkmaid, the award-winner in a competition held by the inventor-driven site, Quirky, and General Electric, weighs the milk inside its vessel and tells the user via text message when he or she needs to buy more milk. Milkmaid also comes with a pH sensor, which is used to test if the milk is spoiled. If Milkmaid senses that the milk has spoiled, it reports this information to the user as well. Overall, Milkmaid is a great solution for those who go out shopping and forget how much milk they have left. Although MilkMaid is not out in the market yet, the creators are optimistic and continue to receive funding.</a:t>
            </a:r>
            <a:endParaRPr sz="12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	Although MilkMaid provides many features regarding milk, Milky is still the product to choose to determine remaining liquid volume. First, Milky is able to determine the remaining liquid volume of multiple liquids, not just milk. This functionality allows users to interchange among different liquids, in effect allowing a more general use of Milky. Second, Milky requires less effort in routine usage. In order to reuse MilkMaid, the user must clean any residue from leftover milk and pour in the milk they have from their container into MilkMaid’s vessel. However, Milky only requires that the user put the container onto the scale and input information into the app. With the user input, Milky will also be able to determine remaining liquid volume and expiration of the liquid. All in all, MilkMaid may provide competition to Milky, but the general applications and ease of routine usage of Milky will allow it to pass MilkMaid in the market.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 name="Shape 93"/>
        <p:cNvGrpSpPr/>
        <p:nvPr/>
      </p:nvGrpSpPr>
      <p:grpSpPr>
        <a:xfrm>
          <a:off x="0" y="0"/>
          <a:ext cx="0" cy="0"/>
          <a:chOff x="0" y="0"/>
          <a:chExt cx="0" cy="0"/>
        </a:xfrm>
      </p:grpSpPr>
      <p:sp>
        <p:nvSpPr>
          <p:cNvPr id="94" name="Google Shape;94;g489c7117f8_7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489c7117f8_7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457200" lvl="0" marL="0" rtl="0" algn="l">
              <a:lnSpc>
                <a:spcPct val="115000"/>
              </a:lnSpc>
              <a:spcBef>
                <a:spcPts val="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For 113 USD, the Smarter Fridge-Cam offers a solution for shoppers who forget what is in their fridge. To install Smarter Fridge-Cam, the user anchors the camera to a spot in the fridge. The camera then connects with the user’s phone via an app, and the user is then able to check what is in their fridge when they forget what is inside. Although the Smarter Fridge-Cam offers a solution to forgetful shoppers, it does not provide an estimate of remaining liquid volume. Instead, the Smarter Fridge-Cam offers a visual, and the camera’s field of vision may be obstructed by other tall objects inside the fridge. Therefore, users will have to worry about the placement of items in their fridge, which requires more effort on the user’s part. Since the Smarter Fridge-Cam does not provide an estimate of remaining liquid volume as well as Milky does, we do not see the Smarter Fridge-Cam as a threat to business. The Smarter Fridge-Cam is also considerably more expensive than Milky. Overall, Milky will generate more positive user reviews due to the factors outlined above.</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 name="Shape 100"/>
        <p:cNvGrpSpPr/>
        <p:nvPr/>
      </p:nvGrpSpPr>
      <p:grpSpPr>
        <a:xfrm>
          <a:off x="0" y="0"/>
          <a:ext cx="0" cy="0"/>
          <a:chOff x="0" y="0"/>
          <a:chExt cx="0" cy="0"/>
        </a:xfrm>
      </p:grpSpPr>
      <p:sp>
        <p:nvSpPr>
          <p:cNvPr id="101" name="Google Shape;101;g489c7117f8_7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489c7117f8_7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The Samsung Smart Fridge is a sleek and compact fridge that promises only the best of technology for buyers. There are multiple designs that contain many shelves, allowing families to categorize their inventory with ease. Each section undergoes its own refrigeration cycle, using less energy overall. The fridge resembles a large block, so it fits in well into the kitchen. All in all, the Samsung Smart Fridge offers an “upgraded” version of the fridge. However, if one only wants to check how much of a consumable liquid they have left in their fridge, the Samsung Smart Fridge is not the solution. The cheapest Smart Fridge sells at 1500 USD. This may be a fair price for a family that wants to upgrade their fridge and fit the fridge with the sleek aesthetic of their kitchen, but it is not a price to pay if a family wants a device that reports the remaining volume of a liquid if they forget while shopping. Since the Samsung Smart Fridge is more focused on the future of the fridge itself in American households than reporting remaining liquid volume, we do not consider the Samsung Smart Fridge as a threat to business.</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 name="Shape 107"/>
        <p:cNvGrpSpPr/>
        <p:nvPr/>
      </p:nvGrpSpPr>
      <p:grpSpPr>
        <a:xfrm>
          <a:off x="0" y="0"/>
          <a:ext cx="0" cy="0"/>
          <a:chOff x="0" y="0"/>
          <a:chExt cx="0" cy="0"/>
        </a:xfrm>
      </p:grpSpPr>
      <p:sp>
        <p:nvSpPr>
          <p:cNvPr id="108" name="Google Shape;108;g489c7117f8_7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489c7117f8_7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900">
                <a:solidFill>
                  <a:schemeClr val="dk1"/>
                </a:solidFill>
              </a:rPr>
              <a:t>System overview</a:t>
            </a:r>
            <a:endParaRPr sz="9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900">
                <a:solidFill>
                  <a:schemeClr val="dk1"/>
                </a:solidFill>
              </a:rPr>
              <a:t>three main sections</a:t>
            </a:r>
            <a:endParaRPr sz="900">
              <a:solidFill>
                <a:schemeClr val="dk1"/>
              </a:solidFill>
            </a:endParaRPr>
          </a:p>
          <a:p>
            <a:pPr indent="-285750" lvl="0" marL="457200" rtl="0" algn="l">
              <a:lnSpc>
                <a:spcPct val="115000"/>
              </a:lnSpc>
              <a:spcBef>
                <a:spcPts val="0"/>
              </a:spcBef>
              <a:spcAft>
                <a:spcPts val="0"/>
              </a:spcAft>
              <a:buClr>
                <a:schemeClr val="dk1"/>
              </a:buClr>
              <a:buSzPts val="900"/>
              <a:buAutoNum type="arabicPeriod"/>
            </a:pPr>
            <a:r>
              <a:rPr lang="en" sz="900">
                <a:solidFill>
                  <a:schemeClr val="dk1"/>
                </a:solidFill>
              </a:rPr>
              <a:t>Hardware —&gt; Milky device</a:t>
            </a:r>
            <a:endParaRPr sz="900">
              <a:solidFill>
                <a:schemeClr val="dk1"/>
              </a:solidFill>
            </a:endParaRPr>
          </a:p>
          <a:p>
            <a:pPr indent="-285750" lvl="0" marL="457200" rtl="0" algn="l">
              <a:lnSpc>
                <a:spcPct val="115000"/>
              </a:lnSpc>
              <a:spcBef>
                <a:spcPts val="0"/>
              </a:spcBef>
              <a:spcAft>
                <a:spcPts val="0"/>
              </a:spcAft>
              <a:buClr>
                <a:schemeClr val="dk1"/>
              </a:buClr>
              <a:buSzPts val="900"/>
              <a:buAutoNum type="arabicPeriod"/>
            </a:pPr>
            <a:r>
              <a:rPr lang="en" sz="900">
                <a:solidFill>
                  <a:schemeClr val="dk1"/>
                </a:solidFill>
              </a:rPr>
              <a:t>Cloud server </a:t>
            </a:r>
            <a:endParaRPr sz="900">
              <a:solidFill>
                <a:schemeClr val="dk1"/>
              </a:solidFill>
            </a:endParaRPr>
          </a:p>
          <a:p>
            <a:pPr indent="-285750" lvl="0" marL="457200" rtl="0" algn="l">
              <a:lnSpc>
                <a:spcPct val="115000"/>
              </a:lnSpc>
              <a:spcBef>
                <a:spcPts val="0"/>
              </a:spcBef>
              <a:spcAft>
                <a:spcPts val="0"/>
              </a:spcAft>
              <a:buClr>
                <a:schemeClr val="dk1"/>
              </a:buClr>
              <a:buSzPts val="900"/>
              <a:buAutoNum type="arabicPeriod"/>
            </a:pPr>
            <a:r>
              <a:rPr lang="en" sz="900">
                <a:solidFill>
                  <a:schemeClr val="dk1"/>
                </a:solidFill>
              </a:rPr>
              <a:t>App (user interface)</a:t>
            </a:r>
            <a:endParaRPr sz="900">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2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16.png"/><Relationship Id="rId4" Type="http://schemas.openxmlformats.org/officeDocument/2006/relationships/image" Target="../media/image24.png"/><Relationship Id="rId5"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2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image" Target="../media/image27.png"/><Relationship Id="rId4" Type="http://schemas.openxmlformats.org/officeDocument/2006/relationships/image" Target="../media/image28.png"/><Relationship Id="rId5" Type="http://schemas.openxmlformats.org/officeDocument/2006/relationships/image" Target="../media/image2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 Id="rId3" Type="http://schemas.openxmlformats.org/officeDocument/2006/relationships/image" Target="../media/image17.png"/><Relationship Id="rId4" Type="http://schemas.openxmlformats.org/officeDocument/2006/relationships/image" Target="../media/image30.png"/><Relationship Id="rId5" Type="http://schemas.openxmlformats.org/officeDocument/2006/relationships/image" Target="../media/image1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32.png"/><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1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1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2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comments" Target="../comments/comment1.xml"/><Relationship Id="rId4" Type="http://schemas.openxmlformats.org/officeDocument/2006/relationships/image" Target="../media/image2.png"/><Relationship Id="rId5" Type="http://schemas.openxmlformats.org/officeDocument/2006/relationships/image" Target="../media/image1.png"/><Relationship Id="rId6" Type="http://schemas.openxmlformats.org/officeDocument/2006/relationships/image" Target="../media/image3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comments" Target="../comments/comment2.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comments" Target="../comments/comment3.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comments" Target="../comments/comment4.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8.png"/><Relationship Id="rId4" Type="http://schemas.openxmlformats.org/officeDocument/2006/relationships/image" Target="../media/image3.png"/><Relationship Id="rId5"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 name="Shape 53"/>
        <p:cNvGrpSpPr/>
        <p:nvPr/>
      </p:nvGrpSpPr>
      <p:grpSpPr>
        <a:xfrm>
          <a:off x="0" y="0"/>
          <a:ext cx="0" cy="0"/>
          <a:chOff x="0" y="0"/>
          <a:chExt cx="0" cy="0"/>
        </a:xfrm>
      </p:grpSpPr>
      <p:pic>
        <p:nvPicPr>
          <p:cNvPr id="54" name="Google Shape;54;p13"/>
          <p:cNvPicPr preferRelativeResize="0"/>
          <p:nvPr/>
        </p:nvPicPr>
        <p:blipFill>
          <a:blip r:embed="rId3">
            <a:alphaModFix/>
          </a:blip>
          <a:stretch>
            <a:fillRect/>
          </a:stretch>
        </p:blipFill>
        <p:spPr>
          <a:xfrm>
            <a:off x="2165750" y="268300"/>
            <a:ext cx="5010675" cy="3826650"/>
          </a:xfrm>
          <a:prstGeom prst="rect">
            <a:avLst/>
          </a:prstGeom>
          <a:noFill/>
          <a:ln>
            <a:noFill/>
          </a:ln>
        </p:spPr>
      </p:pic>
      <p:sp>
        <p:nvSpPr>
          <p:cNvPr id="55" name="Google Shape;55;p13"/>
          <p:cNvSpPr txBox="1"/>
          <p:nvPr/>
        </p:nvSpPr>
        <p:spPr>
          <a:xfrm>
            <a:off x="-50" y="4094950"/>
            <a:ext cx="9144000" cy="798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500">
                <a:latin typeface="Montserrat"/>
                <a:ea typeface="Montserrat"/>
                <a:cs typeface="Montserrat"/>
                <a:sym typeface="Montserrat"/>
              </a:rPr>
              <a:t>Kyle Ignacio, Michala Li, Aditi Mittal,</a:t>
            </a:r>
            <a:endParaRPr sz="2500">
              <a:latin typeface="Montserrat"/>
              <a:ea typeface="Montserrat"/>
              <a:cs typeface="Montserrat"/>
              <a:sym typeface="Montserrat"/>
            </a:endParaRPr>
          </a:p>
          <a:p>
            <a:pPr indent="0" lvl="0" marL="0" rtl="0" algn="ctr">
              <a:spcBef>
                <a:spcPts val="0"/>
              </a:spcBef>
              <a:spcAft>
                <a:spcPts val="0"/>
              </a:spcAft>
              <a:buNone/>
            </a:pPr>
            <a:r>
              <a:rPr lang="en" sz="2500">
                <a:latin typeface="Montserrat"/>
                <a:ea typeface="Montserrat"/>
                <a:cs typeface="Montserrat"/>
                <a:sym typeface="Montserrat"/>
              </a:rPr>
              <a:t> AmirAli Omidfar, Pariya Samandi </a:t>
            </a:r>
            <a:endParaRPr sz="2500">
              <a:latin typeface="Montserrat"/>
              <a:ea typeface="Montserrat"/>
              <a:cs typeface="Montserrat"/>
              <a:sym typeface="Montserrat"/>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5" name="Shape 125"/>
        <p:cNvGrpSpPr/>
        <p:nvPr/>
      </p:nvGrpSpPr>
      <p:grpSpPr>
        <a:xfrm>
          <a:off x="0" y="0"/>
          <a:ext cx="0" cy="0"/>
          <a:chOff x="0" y="0"/>
          <a:chExt cx="0" cy="0"/>
        </a:xfrm>
      </p:grpSpPr>
      <p:pic>
        <p:nvPicPr>
          <p:cNvPr id="126" name="Google Shape;126;p22"/>
          <p:cNvPicPr preferRelativeResize="0"/>
          <p:nvPr/>
        </p:nvPicPr>
        <p:blipFill rotWithShape="1">
          <a:blip r:embed="rId3">
            <a:alphaModFix/>
          </a:blip>
          <a:srcRect b="0" l="0" r="0" t="21321"/>
          <a:stretch/>
        </p:blipFill>
        <p:spPr>
          <a:xfrm>
            <a:off x="4684725" y="2056475"/>
            <a:ext cx="4364100" cy="2653201"/>
          </a:xfrm>
          <a:prstGeom prst="rect">
            <a:avLst/>
          </a:prstGeom>
          <a:noFill/>
          <a:ln>
            <a:noFill/>
          </a:ln>
        </p:spPr>
      </p:pic>
      <p:sp>
        <p:nvSpPr>
          <p:cNvPr id="127" name="Google Shape;127;p22"/>
          <p:cNvSpPr txBox="1"/>
          <p:nvPr/>
        </p:nvSpPr>
        <p:spPr>
          <a:xfrm>
            <a:off x="283950" y="220350"/>
            <a:ext cx="8482800" cy="65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latin typeface="Montserrat"/>
                <a:ea typeface="Montserrat"/>
                <a:cs typeface="Montserrat"/>
                <a:sym typeface="Montserrat"/>
              </a:rPr>
              <a:t>Milky Device </a:t>
            </a:r>
            <a:endParaRPr sz="2400">
              <a:latin typeface="Montserrat"/>
              <a:ea typeface="Montserrat"/>
              <a:cs typeface="Montserrat"/>
              <a:sym typeface="Montserrat"/>
            </a:endParaRPr>
          </a:p>
        </p:txBody>
      </p:sp>
      <p:sp>
        <p:nvSpPr>
          <p:cNvPr id="128" name="Google Shape;128;p22"/>
          <p:cNvSpPr txBox="1"/>
          <p:nvPr/>
        </p:nvSpPr>
        <p:spPr>
          <a:xfrm>
            <a:off x="5816625" y="877350"/>
            <a:ext cx="2659200" cy="29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Design Schematics</a:t>
            </a:r>
            <a:endParaRPr/>
          </a:p>
        </p:txBody>
      </p:sp>
      <p:graphicFrame>
        <p:nvGraphicFramePr>
          <p:cNvPr id="129" name="Google Shape;129;p22"/>
          <p:cNvGraphicFramePr/>
          <p:nvPr/>
        </p:nvGraphicFramePr>
        <p:xfrm>
          <a:off x="205800" y="1396375"/>
          <a:ext cx="3000000" cy="3000000"/>
        </p:xfrm>
        <a:graphic>
          <a:graphicData uri="http://schemas.openxmlformats.org/drawingml/2006/table">
            <a:tbl>
              <a:tblPr>
                <a:noFill/>
                <a:tableStyleId>{86516D5C-91B1-4AF7-BC23-C0875C86FEAC}</a:tableStyleId>
              </a:tblPr>
              <a:tblGrid>
                <a:gridCol w="489125"/>
                <a:gridCol w="1234900"/>
                <a:gridCol w="2328925"/>
              </a:tblGrid>
              <a:tr h="331450">
                <a:tc>
                  <a:txBody>
                    <a:bodyPr>
                      <a:noAutofit/>
                    </a:bodyPr>
                    <a:lstStyle/>
                    <a:p>
                      <a:pPr indent="0" lvl="0" marL="0" rtl="0" algn="ctr">
                        <a:lnSpc>
                          <a:spcPct val="115000"/>
                        </a:lnSpc>
                        <a:spcBef>
                          <a:spcPts val="0"/>
                        </a:spcBef>
                        <a:spcAft>
                          <a:spcPts val="0"/>
                        </a:spcAft>
                        <a:buNone/>
                      </a:pPr>
                      <a:r>
                        <a:rPr lang="en" sz="1200">
                          <a:latin typeface="Times New Roman"/>
                          <a:ea typeface="Times New Roman"/>
                          <a:cs typeface="Times New Roman"/>
                          <a:sym typeface="Times New Roman"/>
                        </a:rPr>
                        <a:t>Level</a:t>
                      </a:r>
                      <a:endParaRPr sz="1200">
                        <a:latin typeface="Times New Roman"/>
                        <a:ea typeface="Times New Roman"/>
                        <a:cs typeface="Times New Roman"/>
                        <a:sym typeface="Times New Roman"/>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lang="en" sz="1200">
                          <a:latin typeface="Times New Roman"/>
                          <a:ea typeface="Times New Roman"/>
                          <a:cs typeface="Times New Roman"/>
                          <a:sym typeface="Times New Roman"/>
                        </a:rPr>
                        <a:t>Item No</a:t>
                      </a:r>
                      <a:endParaRPr sz="1200">
                        <a:latin typeface="Times New Roman"/>
                        <a:ea typeface="Times New Roman"/>
                        <a:cs typeface="Times New Roman"/>
                        <a:sym typeface="Times New Roman"/>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lang="en" sz="1200">
                          <a:latin typeface="Times New Roman"/>
                          <a:ea typeface="Times New Roman"/>
                          <a:cs typeface="Times New Roman"/>
                          <a:sym typeface="Times New Roman"/>
                        </a:rPr>
                        <a:t>Description</a:t>
                      </a:r>
                      <a:endParaRPr sz="1200">
                        <a:latin typeface="Times New Roman"/>
                        <a:ea typeface="Times New Roman"/>
                        <a:cs typeface="Times New Roman"/>
                        <a:sym typeface="Times New Roman"/>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79525">
                <a:tc>
                  <a:txBody>
                    <a:bodyPr>
                      <a:noAutofit/>
                    </a:bodyPr>
                    <a:lstStyle/>
                    <a:p>
                      <a:pPr indent="0" lvl="0" marL="0" rtl="0" algn="ctr">
                        <a:lnSpc>
                          <a:spcPct val="115000"/>
                        </a:lnSpc>
                        <a:spcBef>
                          <a:spcPts val="0"/>
                        </a:spcBef>
                        <a:spcAft>
                          <a:spcPts val="0"/>
                        </a:spcAft>
                        <a:buNone/>
                      </a:pPr>
                      <a:r>
                        <a:rPr lang="en" sz="1200">
                          <a:latin typeface="Times New Roman"/>
                          <a:ea typeface="Times New Roman"/>
                          <a:cs typeface="Times New Roman"/>
                          <a:sym typeface="Times New Roman"/>
                        </a:rPr>
                        <a:t>1</a:t>
                      </a:r>
                      <a:endParaRPr sz="1200">
                        <a:latin typeface="Times New Roman"/>
                        <a:ea typeface="Times New Roman"/>
                        <a:cs typeface="Times New Roman"/>
                        <a:sym typeface="Times New Roman"/>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gridSpan="2">
                  <a:txBody>
                    <a:bodyPr>
                      <a:noAutofit/>
                    </a:bodyPr>
                    <a:lstStyle/>
                    <a:p>
                      <a:pPr indent="0" lvl="0" marL="0" rtl="0" algn="ctr">
                        <a:lnSpc>
                          <a:spcPct val="115000"/>
                        </a:lnSpc>
                        <a:spcBef>
                          <a:spcPts val="0"/>
                        </a:spcBef>
                        <a:spcAft>
                          <a:spcPts val="0"/>
                        </a:spcAft>
                        <a:buNone/>
                      </a:pPr>
                      <a:r>
                        <a:rPr lang="en" sz="1200">
                          <a:latin typeface="Times New Roman"/>
                          <a:ea typeface="Times New Roman"/>
                          <a:cs typeface="Times New Roman"/>
                          <a:sym typeface="Times New Roman"/>
                        </a:rPr>
                        <a:t>Electronics System</a:t>
                      </a:r>
                      <a:endParaRPr sz="1200">
                        <a:latin typeface="Times New Roman"/>
                        <a:ea typeface="Times New Roman"/>
                        <a:cs typeface="Times New Roman"/>
                        <a:sym typeface="Times New Roman"/>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r>
              <a:tr h="483350">
                <a:tc>
                  <a:txBody>
                    <a:bodyPr>
                      <a:noAutofit/>
                    </a:bodyPr>
                    <a:lstStyle/>
                    <a:p>
                      <a:pPr indent="0" lvl="0" marL="0" rtl="0" algn="ctr">
                        <a:lnSpc>
                          <a:spcPct val="115000"/>
                        </a:lnSpc>
                        <a:spcBef>
                          <a:spcPts val="0"/>
                        </a:spcBef>
                        <a:spcAft>
                          <a:spcPts val="0"/>
                        </a:spcAft>
                        <a:buNone/>
                      </a:pPr>
                      <a:r>
                        <a:rPr lang="en" sz="1200">
                          <a:latin typeface="Times New Roman"/>
                          <a:ea typeface="Times New Roman"/>
                          <a:cs typeface="Times New Roman"/>
                          <a:sym typeface="Times New Roman"/>
                        </a:rPr>
                        <a:t>2</a:t>
                      </a:r>
                      <a:endParaRPr sz="1200">
                        <a:latin typeface="Times New Roman"/>
                        <a:ea typeface="Times New Roman"/>
                        <a:cs typeface="Times New Roman"/>
                        <a:sym typeface="Times New Roman"/>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lang="en" sz="1200">
                          <a:latin typeface="Times New Roman"/>
                          <a:ea typeface="Times New Roman"/>
                          <a:cs typeface="Times New Roman"/>
                          <a:sym typeface="Times New Roman"/>
                        </a:rPr>
                        <a:t>FSR 406</a:t>
                      </a:r>
                      <a:endParaRPr sz="1200">
                        <a:latin typeface="Times New Roman"/>
                        <a:ea typeface="Times New Roman"/>
                        <a:cs typeface="Times New Roman"/>
                        <a:sym typeface="Times New Roman"/>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lang="en" sz="1200">
                          <a:latin typeface="Times New Roman"/>
                          <a:ea typeface="Times New Roman"/>
                          <a:cs typeface="Times New Roman"/>
                          <a:sym typeface="Times New Roman"/>
                        </a:rPr>
                        <a:t>Weight sensor (Force sensitive resistor)</a:t>
                      </a:r>
                      <a:endParaRPr sz="1200">
                        <a:latin typeface="Times New Roman"/>
                        <a:ea typeface="Times New Roman"/>
                        <a:cs typeface="Times New Roman"/>
                        <a:sym typeface="Times New Roman"/>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79525">
                <a:tc>
                  <a:txBody>
                    <a:bodyPr>
                      <a:noAutofit/>
                    </a:bodyPr>
                    <a:lstStyle/>
                    <a:p>
                      <a:pPr indent="0" lvl="0" marL="0" rtl="0" algn="ctr">
                        <a:lnSpc>
                          <a:spcPct val="115000"/>
                        </a:lnSpc>
                        <a:spcBef>
                          <a:spcPts val="0"/>
                        </a:spcBef>
                        <a:spcAft>
                          <a:spcPts val="0"/>
                        </a:spcAft>
                        <a:buNone/>
                      </a:pPr>
                      <a:r>
                        <a:rPr lang="en" sz="1200">
                          <a:latin typeface="Times New Roman"/>
                          <a:ea typeface="Times New Roman"/>
                          <a:cs typeface="Times New Roman"/>
                          <a:sym typeface="Times New Roman"/>
                        </a:rPr>
                        <a:t>2</a:t>
                      </a:r>
                      <a:endParaRPr sz="1200">
                        <a:latin typeface="Times New Roman"/>
                        <a:ea typeface="Times New Roman"/>
                        <a:cs typeface="Times New Roman"/>
                        <a:sym typeface="Times New Roman"/>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lang="en" sz="1200">
                          <a:latin typeface="Times New Roman"/>
                          <a:ea typeface="Times New Roman"/>
                          <a:cs typeface="Times New Roman"/>
                          <a:sym typeface="Times New Roman"/>
                        </a:rPr>
                        <a:t>ESP-12E</a:t>
                      </a:r>
                      <a:endParaRPr sz="1200">
                        <a:latin typeface="Times New Roman"/>
                        <a:ea typeface="Times New Roman"/>
                        <a:cs typeface="Times New Roman"/>
                        <a:sym typeface="Times New Roman"/>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lang="en" sz="1200">
                          <a:latin typeface="Times New Roman"/>
                          <a:ea typeface="Times New Roman"/>
                          <a:cs typeface="Times New Roman"/>
                          <a:sym typeface="Times New Roman"/>
                        </a:rPr>
                        <a:t>WiFi Module</a:t>
                      </a:r>
                      <a:endParaRPr sz="1200">
                        <a:latin typeface="Times New Roman"/>
                        <a:ea typeface="Times New Roman"/>
                        <a:cs typeface="Times New Roman"/>
                        <a:sym typeface="Times New Roman"/>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31450">
                <a:tc>
                  <a:txBody>
                    <a:bodyPr>
                      <a:noAutofit/>
                    </a:bodyPr>
                    <a:lstStyle/>
                    <a:p>
                      <a:pPr indent="0" lvl="0" marL="0" rtl="0" algn="ctr">
                        <a:lnSpc>
                          <a:spcPct val="115000"/>
                        </a:lnSpc>
                        <a:spcBef>
                          <a:spcPts val="0"/>
                        </a:spcBef>
                        <a:spcAft>
                          <a:spcPts val="0"/>
                        </a:spcAft>
                        <a:buNone/>
                      </a:pPr>
                      <a:r>
                        <a:rPr lang="en" sz="1200">
                          <a:latin typeface="Times New Roman"/>
                          <a:ea typeface="Times New Roman"/>
                          <a:cs typeface="Times New Roman"/>
                          <a:sym typeface="Times New Roman"/>
                        </a:rPr>
                        <a:t>2</a:t>
                      </a:r>
                      <a:endParaRPr sz="1200">
                        <a:latin typeface="Times New Roman"/>
                        <a:ea typeface="Times New Roman"/>
                        <a:cs typeface="Times New Roman"/>
                        <a:sym typeface="Times New Roman"/>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lang="en" sz="1200">
                          <a:latin typeface="Times New Roman"/>
                          <a:ea typeface="Times New Roman"/>
                          <a:cs typeface="Times New Roman"/>
                          <a:sym typeface="Times New Roman"/>
                        </a:rPr>
                        <a:t>STM32F205</a:t>
                      </a:r>
                      <a:endParaRPr sz="1200">
                        <a:latin typeface="Times New Roman"/>
                        <a:ea typeface="Times New Roman"/>
                        <a:cs typeface="Times New Roman"/>
                        <a:sym typeface="Times New Roman"/>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lang="en" sz="1200">
                          <a:latin typeface="Times New Roman"/>
                          <a:ea typeface="Times New Roman"/>
                          <a:cs typeface="Times New Roman"/>
                          <a:sym typeface="Times New Roman"/>
                        </a:rPr>
                        <a:t>The STM 32-BIT Arm MCU</a:t>
                      </a:r>
                      <a:endParaRPr sz="1200">
                        <a:latin typeface="Times New Roman"/>
                        <a:ea typeface="Times New Roman"/>
                        <a:cs typeface="Times New Roman"/>
                        <a:sym typeface="Times New Roman"/>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31450">
                <a:tc>
                  <a:txBody>
                    <a:bodyPr>
                      <a:noAutofit/>
                    </a:bodyPr>
                    <a:lstStyle/>
                    <a:p>
                      <a:pPr indent="0" lvl="0" marL="0" rtl="0" algn="ctr">
                        <a:lnSpc>
                          <a:spcPct val="115000"/>
                        </a:lnSpc>
                        <a:spcBef>
                          <a:spcPts val="0"/>
                        </a:spcBef>
                        <a:spcAft>
                          <a:spcPts val="0"/>
                        </a:spcAft>
                        <a:buNone/>
                      </a:pPr>
                      <a:r>
                        <a:rPr lang="en" sz="1200">
                          <a:latin typeface="Times New Roman"/>
                          <a:ea typeface="Times New Roman"/>
                          <a:cs typeface="Times New Roman"/>
                          <a:sym typeface="Times New Roman"/>
                        </a:rPr>
                        <a:t>2</a:t>
                      </a:r>
                      <a:endParaRPr sz="1200">
                        <a:latin typeface="Times New Roman"/>
                        <a:ea typeface="Times New Roman"/>
                        <a:cs typeface="Times New Roman"/>
                        <a:sym typeface="Times New Roman"/>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lang="en" sz="1200">
                          <a:latin typeface="Times New Roman"/>
                          <a:ea typeface="Times New Roman"/>
                          <a:cs typeface="Times New Roman"/>
                          <a:sym typeface="Times New Roman"/>
                        </a:rPr>
                        <a:t>803048</a:t>
                      </a:r>
                      <a:endParaRPr sz="1200">
                        <a:latin typeface="Times New Roman"/>
                        <a:ea typeface="Times New Roman"/>
                        <a:cs typeface="Times New Roman"/>
                        <a:sym typeface="Times New Roman"/>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lang="en" sz="1200">
                          <a:latin typeface="Times New Roman"/>
                          <a:ea typeface="Times New Roman"/>
                          <a:cs typeface="Times New Roman"/>
                          <a:sym typeface="Times New Roman"/>
                        </a:rPr>
                        <a:t>AA </a:t>
                      </a:r>
                      <a:r>
                        <a:rPr lang="en" sz="1200">
                          <a:latin typeface="Times New Roman"/>
                          <a:ea typeface="Times New Roman"/>
                          <a:cs typeface="Times New Roman"/>
                          <a:sym typeface="Times New Roman"/>
                        </a:rPr>
                        <a:t>rechargeable</a:t>
                      </a:r>
                      <a:r>
                        <a:rPr lang="en" sz="1200">
                          <a:latin typeface="Times New Roman"/>
                          <a:ea typeface="Times New Roman"/>
                          <a:cs typeface="Times New Roman"/>
                          <a:sym typeface="Times New Roman"/>
                        </a:rPr>
                        <a:t> battery</a:t>
                      </a:r>
                      <a:endParaRPr sz="1200">
                        <a:latin typeface="Times New Roman"/>
                        <a:ea typeface="Times New Roman"/>
                        <a:cs typeface="Times New Roman"/>
                        <a:sym typeface="Times New Roman"/>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31450">
                <a:tc>
                  <a:txBody>
                    <a:bodyPr>
                      <a:noAutofit/>
                    </a:bodyPr>
                    <a:lstStyle/>
                    <a:p>
                      <a:pPr indent="0" lvl="0" marL="0" rtl="0" algn="ctr">
                        <a:lnSpc>
                          <a:spcPct val="115000"/>
                        </a:lnSpc>
                        <a:spcBef>
                          <a:spcPts val="0"/>
                        </a:spcBef>
                        <a:spcAft>
                          <a:spcPts val="0"/>
                        </a:spcAft>
                        <a:buNone/>
                      </a:pPr>
                      <a:r>
                        <a:rPr lang="en" sz="1200">
                          <a:latin typeface="Times New Roman"/>
                          <a:ea typeface="Times New Roman"/>
                          <a:cs typeface="Times New Roman"/>
                          <a:sym typeface="Times New Roman"/>
                        </a:rPr>
                        <a:t>2</a:t>
                      </a:r>
                      <a:endParaRPr sz="1200">
                        <a:latin typeface="Times New Roman"/>
                        <a:ea typeface="Times New Roman"/>
                        <a:cs typeface="Times New Roman"/>
                        <a:sym typeface="Times New Roman"/>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lang="en" sz="1200">
                          <a:latin typeface="Times New Roman"/>
                          <a:ea typeface="Times New Roman"/>
                          <a:cs typeface="Times New Roman"/>
                          <a:sym typeface="Times New Roman"/>
                        </a:rPr>
                        <a:t>TSL2591</a:t>
                      </a:r>
                      <a:endParaRPr sz="1200">
                        <a:latin typeface="Times New Roman"/>
                        <a:ea typeface="Times New Roman"/>
                        <a:cs typeface="Times New Roman"/>
                        <a:sym typeface="Times New Roman"/>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lang="en" sz="1200">
                          <a:latin typeface="Times New Roman"/>
                          <a:ea typeface="Times New Roman"/>
                          <a:cs typeface="Times New Roman"/>
                          <a:sym typeface="Times New Roman"/>
                        </a:rPr>
                        <a:t>luminosity (light) sensor</a:t>
                      </a:r>
                      <a:endParaRPr sz="1200">
                        <a:latin typeface="Times New Roman"/>
                        <a:ea typeface="Times New Roman"/>
                        <a:cs typeface="Times New Roman"/>
                        <a:sym typeface="Times New Roman"/>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31450">
                <a:tc>
                  <a:txBody>
                    <a:bodyPr>
                      <a:noAutofit/>
                    </a:bodyPr>
                    <a:lstStyle/>
                    <a:p>
                      <a:pPr indent="0" lvl="0" marL="0" rtl="0" algn="ctr">
                        <a:lnSpc>
                          <a:spcPct val="115000"/>
                        </a:lnSpc>
                        <a:spcBef>
                          <a:spcPts val="0"/>
                        </a:spcBef>
                        <a:spcAft>
                          <a:spcPts val="0"/>
                        </a:spcAft>
                        <a:buNone/>
                      </a:pPr>
                      <a:r>
                        <a:rPr lang="en" sz="1200">
                          <a:latin typeface="Times New Roman"/>
                          <a:ea typeface="Times New Roman"/>
                          <a:cs typeface="Times New Roman"/>
                          <a:sym typeface="Times New Roman"/>
                        </a:rPr>
                        <a:t>2</a:t>
                      </a:r>
                      <a:endParaRPr sz="1200">
                        <a:latin typeface="Times New Roman"/>
                        <a:ea typeface="Times New Roman"/>
                        <a:cs typeface="Times New Roman"/>
                        <a:sym typeface="Times New Roman"/>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lang="en" sz="1200">
                          <a:solidFill>
                            <a:srgbClr val="333333"/>
                          </a:solidFill>
                          <a:latin typeface="Times New Roman"/>
                          <a:ea typeface="Times New Roman"/>
                          <a:cs typeface="Times New Roman"/>
                          <a:sym typeface="Times New Roman"/>
                        </a:rPr>
                        <a:t>3021009-06</a:t>
                      </a:r>
                      <a:endParaRPr sz="1200">
                        <a:solidFill>
                          <a:srgbClr val="333333"/>
                        </a:solidFill>
                        <a:latin typeface="Times New Roman"/>
                        <a:ea typeface="Times New Roman"/>
                        <a:cs typeface="Times New Roman"/>
                        <a:sym typeface="Times New Roman"/>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lang="en" sz="1200">
                          <a:latin typeface="Times New Roman"/>
                          <a:ea typeface="Times New Roman"/>
                          <a:cs typeface="Times New Roman"/>
                          <a:sym typeface="Times New Roman"/>
                        </a:rPr>
                        <a:t>USB charging cable</a:t>
                      </a:r>
                      <a:endParaRPr sz="1200">
                        <a:latin typeface="Times New Roman"/>
                        <a:ea typeface="Times New Roman"/>
                        <a:cs typeface="Times New Roman"/>
                        <a:sym typeface="Times New Roman"/>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483350">
                <a:tc>
                  <a:txBody>
                    <a:bodyPr>
                      <a:noAutofit/>
                    </a:bodyPr>
                    <a:lstStyle/>
                    <a:p>
                      <a:pPr indent="0" lvl="0" marL="0" rtl="0" algn="ctr">
                        <a:lnSpc>
                          <a:spcPct val="115000"/>
                        </a:lnSpc>
                        <a:spcBef>
                          <a:spcPts val="0"/>
                        </a:spcBef>
                        <a:spcAft>
                          <a:spcPts val="0"/>
                        </a:spcAft>
                        <a:buNone/>
                      </a:pPr>
                      <a:r>
                        <a:rPr lang="en" sz="1200">
                          <a:latin typeface="Times New Roman"/>
                          <a:ea typeface="Times New Roman"/>
                          <a:cs typeface="Times New Roman"/>
                          <a:sym typeface="Times New Roman"/>
                        </a:rPr>
                        <a:t>1</a:t>
                      </a:r>
                      <a:endParaRPr sz="1200">
                        <a:latin typeface="Times New Roman"/>
                        <a:ea typeface="Times New Roman"/>
                        <a:cs typeface="Times New Roman"/>
                        <a:sym typeface="Times New Roman"/>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lang="en" sz="1200">
                          <a:latin typeface="Times New Roman"/>
                          <a:ea typeface="Times New Roman"/>
                          <a:cs typeface="Times New Roman"/>
                          <a:sym typeface="Times New Roman"/>
                        </a:rPr>
                        <a:t>ABS-1KG1.75-BLK</a:t>
                      </a:r>
                      <a:endParaRPr sz="1200">
                        <a:latin typeface="Times New Roman"/>
                        <a:ea typeface="Times New Roman"/>
                        <a:cs typeface="Times New Roman"/>
                        <a:sym typeface="Times New Roman"/>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lang="en" sz="1200">
                          <a:latin typeface="Times New Roman"/>
                          <a:ea typeface="Times New Roman"/>
                          <a:cs typeface="Times New Roman"/>
                          <a:sym typeface="Times New Roman"/>
                        </a:rPr>
                        <a:t>ABS filament used for hardware case material</a:t>
                      </a:r>
                      <a:endParaRPr sz="1200">
                        <a:latin typeface="Times New Roman"/>
                        <a:ea typeface="Times New Roman"/>
                        <a:cs typeface="Times New Roman"/>
                        <a:sym typeface="Times New Roman"/>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
        <p:nvSpPr>
          <p:cNvPr id="130" name="Google Shape;130;p22"/>
          <p:cNvSpPr txBox="1"/>
          <p:nvPr/>
        </p:nvSpPr>
        <p:spPr>
          <a:xfrm>
            <a:off x="745425" y="877350"/>
            <a:ext cx="2659200" cy="29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BOM</a:t>
            </a:r>
            <a:r>
              <a:rPr lang="en"/>
              <a:t>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4" name="Shape 134"/>
        <p:cNvGrpSpPr/>
        <p:nvPr/>
      </p:nvGrpSpPr>
      <p:grpSpPr>
        <a:xfrm>
          <a:off x="0" y="0"/>
          <a:ext cx="0" cy="0"/>
          <a:chOff x="0" y="0"/>
          <a:chExt cx="0" cy="0"/>
        </a:xfrm>
      </p:grpSpPr>
      <p:sp>
        <p:nvSpPr>
          <p:cNvPr id="135" name="Google Shape;135;p23"/>
          <p:cNvSpPr txBox="1"/>
          <p:nvPr/>
        </p:nvSpPr>
        <p:spPr>
          <a:xfrm>
            <a:off x="10375" y="900"/>
            <a:ext cx="2659200" cy="29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136" name="Google Shape;136;p23"/>
          <p:cNvPicPr preferRelativeResize="0"/>
          <p:nvPr/>
        </p:nvPicPr>
        <p:blipFill>
          <a:blip r:embed="rId3">
            <a:alphaModFix/>
          </a:blip>
          <a:stretch>
            <a:fillRect/>
          </a:stretch>
        </p:blipFill>
        <p:spPr>
          <a:xfrm>
            <a:off x="761563" y="808525"/>
            <a:ext cx="7620876" cy="4104150"/>
          </a:xfrm>
          <a:prstGeom prst="rect">
            <a:avLst/>
          </a:prstGeom>
          <a:noFill/>
          <a:ln>
            <a:noFill/>
          </a:ln>
        </p:spPr>
      </p:pic>
      <p:sp>
        <p:nvSpPr>
          <p:cNvPr id="137" name="Google Shape;137;p23"/>
          <p:cNvSpPr txBox="1"/>
          <p:nvPr/>
        </p:nvSpPr>
        <p:spPr>
          <a:xfrm>
            <a:off x="3089050" y="425850"/>
            <a:ext cx="4510500" cy="39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Wiring Diagram </a:t>
            </a:r>
            <a:endParaRPr/>
          </a:p>
        </p:txBody>
      </p:sp>
      <p:sp>
        <p:nvSpPr>
          <p:cNvPr id="138" name="Google Shape;138;p23"/>
          <p:cNvSpPr txBox="1"/>
          <p:nvPr/>
        </p:nvSpPr>
        <p:spPr>
          <a:xfrm>
            <a:off x="283950" y="220350"/>
            <a:ext cx="3040500" cy="65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latin typeface="Montserrat"/>
                <a:ea typeface="Montserrat"/>
                <a:cs typeface="Montserrat"/>
                <a:sym typeface="Montserrat"/>
              </a:rPr>
              <a:t>Electronics</a:t>
            </a:r>
            <a:r>
              <a:rPr b="1" lang="en" sz="3000">
                <a:latin typeface="Montserrat"/>
                <a:ea typeface="Montserrat"/>
                <a:cs typeface="Montserrat"/>
                <a:sym typeface="Montserrat"/>
              </a:rPr>
              <a:t> </a:t>
            </a:r>
            <a:r>
              <a:rPr b="1" lang="en" sz="3000">
                <a:latin typeface="Montserrat"/>
                <a:ea typeface="Montserrat"/>
                <a:cs typeface="Montserrat"/>
                <a:sym typeface="Montserrat"/>
              </a:rPr>
              <a:t> </a:t>
            </a:r>
            <a:endParaRPr sz="2400">
              <a:latin typeface="Montserrat"/>
              <a:ea typeface="Montserrat"/>
              <a:cs typeface="Montserrat"/>
              <a:sym typeface="Montserrat"/>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2" name="Shape 142"/>
        <p:cNvGrpSpPr/>
        <p:nvPr/>
      </p:nvGrpSpPr>
      <p:grpSpPr>
        <a:xfrm>
          <a:off x="0" y="0"/>
          <a:ext cx="0" cy="0"/>
          <a:chOff x="0" y="0"/>
          <a:chExt cx="0" cy="0"/>
        </a:xfrm>
      </p:grpSpPr>
      <p:pic>
        <p:nvPicPr>
          <p:cNvPr id="143" name="Google Shape;143;p24"/>
          <p:cNvPicPr preferRelativeResize="0"/>
          <p:nvPr/>
        </p:nvPicPr>
        <p:blipFill rotWithShape="1">
          <a:blip r:embed="rId3">
            <a:alphaModFix/>
          </a:blip>
          <a:srcRect b="0" l="0" r="2477" t="0"/>
          <a:stretch/>
        </p:blipFill>
        <p:spPr>
          <a:xfrm>
            <a:off x="1881265" y="1151050"/>
            <a:ext cx="5381475" cy="3175400"/>
          </a:xfrm>
          <a:prstGeom prst="rect">
            <a:avLst/>
          </a:prstGeom>
          <a:noFill/>
          <a:ln>
            <a:noFill/>
          </a:ln>
        </p:spPr>
      </p:pic>
      <p:sp>
        <p:nvSpPr>
          <p:cNvPr id="144" name="Google Shape;144;p24"/>
          <p:cNvSpPr txBox="1"/>
          <p:nvPr/>
        </p:nvSpPr>
        <p:spPr>
          <a:xfrm>
            <a:off x="361750" y="202175"/>
            <a:ext cx="4677000" cy="65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latin typeface="Montserrat"/>
                <a:ea typeface="Montserrat"/>
                <a:cs typeface="Montserrat"/>
                <a:sym typeface="Montserrat"/>
              </a:rPr>
              <a:t>Dweet Cloud Server </a:t>
            </a:r>
            <a:endParaRPr sz="2400">
              <a:latin typeface="Montserrat"/>
              <a:ea typeface="Montserrat"/>
              <a:cs typeface="Montserrat"/>
              <a:sym typeface="Montserrat"/>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8" name="Shape 148"/>
        <p:cNvGrpSpPr/>
        <p:nvPr/>
      </p:nvGrpSpPr>
      <p:grpSpPr>
        <a:xfrm>
          <a:off x="0" y="0"/>
          <a:ext cx="0" cy="0"/>
          <a:chOff x="0" y="0"/>
          <a:chExt cx="0" cy="0"/>
        </a:xfrm>
      </p:grpSpPr>
      <p:pic>
        <p:nvPicPr>
          <p:cNvPr id="149" name="Google Shape;149;p25"/>
          <p:cNvPicPr preferRelativeResize="0"/>
          <p:nvPr/>
        </p:nvPicPr>
        <p:blipFill>
          <a:blip r:embed="rId3">
            <a:alphaModFix/>
          </a:blip>
          <a:stretch>
            <a:fillRect/>
          </a:stretch>
        </p:blipFill>
        <p:spPr>
          <a:xfrm>
            <a:off x="458450" y="193801"/>
            <a:ext cx="2390226" cy="4249299"/>
          </a:xfrm>
          <a:prstGeom prst="rect">
            <a:avLst/>
          </a:prstGeom>
          <a:noFill/>
          <a:ln cap="flat" cmpd="sng" w="9525">
            <a:solidFill>
              <a:schemeClr val="dk2"/>
            </a:solidFill>
            <a:prstDash val="solid"/>
            <a:round/>
            <a:headEnd len="sm" w="sm" type="none"/>
            <a:tailEnd len="sm" w="sm" type="none"/>
          </a:ln>
        </p:spPr>
      </p:pic>
      <p:pic>
        <p:nvPicPr>
          <p:cNvPr id="150" name="Google Shape;150;p25"/>
          <p:cNvPicPr preferRelativeResize="0"/>
          <p:nvPr/>
        </p:nvPicPr>
        <p:blipFill>
          <a:blip r:embed="rId4">
            <a:alphaModFix/>
          </a:blip>
          <a:stretch>
            <a:fillRect/>
          </a:stretch>
        </p:blipFill>
        <p:spPr>
          <a:xfrm>
            <a:off x="3376888" y="187238"/>
            <a:ext cx="2390224" cy="4262432"/>
          </a:xfrm>
          <a:prstGeom prst="rect">
            <a:avLst/>
          </a:prstGeom>
          <a:noFill/>
          <a:ln cap="flat" cmpd="sng" w="9525">
            <a:solidFill>
              <a:schemeClr val="dk2"/>
            </a:solidFill>
            <a:prstDash val="solid"/>
            <a:round/>
            <a:headEnd len="sm" w="sm" type="none"/>
            <a:tailEnd len="sm" w="sm" type="none"/>
          </a:ln>
        </p:spPr>
      </p:pic>
      <p:pic>
        <p:nvPicPr>
          <p:cNvPr id="151" name="Google Shape;151;p25"/>
          <p:cNvPicPr preferRelativeResize="0"/>
          <p:nvPr/>
        </p:nvPicPr>
        <p:blipFill>
          <a:blip r:embed="rId5">
            <a:alphaModFix/>
          </a:blip>
          <a:stretch>
            <a:fillRect/>
          </a:stretch>
        </p:blipFill>
        <p:spPr>
          <a:xfrm>
            <a:off x="6305700" y="204625"/>
            <a:ext cx="2390226" cy="4228875"/>
          </a:xfrm>
          <a:prstGeom prst="rect">
            <a:avLst/>
          </a:prstGeom>
          <a:noFill/>
          <a:ln cap="flat" cmpd="sng" w="9525">
            <a:solidFill>
              <a:schemeClr val="dk2"/>
            </a:solidFill>
            <a:prstDash val="solid"/>
            <a:round/>
            <a:headEnd len="sm" w="sm" type="none"/>
            <a:tailEnd len="sm" w="sm" type="none"/>
          </a:ln>
        </p:spPr>
      </p:pic>
      <p:sp>
        <p:nvSpPr>
          <p:cNvPr id="152" name="Google Shape;152;p25"/>
          <p:cNvSpPr txBox="1"/>
          <p:nvPr/>
        </p:nvSpPr>
        <p:spPr>
          <a:xfrm>
            <a:off x="380900" y="4519025"/>
            <a:ext cx="2740200" cy="36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Montserrat"/>
                <a:ea typeface="Montserrat"/>
                <a:cs typeface="Montserrat"/>
                <a:sym typeface="Montserrat"/>
              </a:rPr>
              <a:t>1 - Synchronization</a:t>
            </a:r>
            <a:endParaRPr sz="1800">
              <a:latin typeface="Montserrat"/>
              <a:ea typeface="Montserrat"/>
              <a:cs typeface="Montserrat"/>
              <a:sym typeface="Montserrat"/>
            </a:endParaRPr>
          </a:p>
        </p:txBody>
      </p:sp>
      <p:sp>
        <p:nvSpPr>
          <p:cNvPr id="153" name="Google Shape;153;p25"/>
          <p:cNvSpPr txBox="1"/>
          <p:nvPr/>
        </p:nvSpPr>
        <p:spPr>
          <a:xfrm>
            <a:off x="3292100" y="4519025"/>
            <a:ext cx="2390100" cy="36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Montserrat"/>
                <a:ea typeface="Montserrat"/>
                <a:cs typeface="Montserrat"/>
                <a:sym typeface="Montserrat"/>
              </a:rPr>
              <a:t>2 - Rename Device</a:t>
            </a:r>
            <a:endParaRPr sz="1800">
              <a:latin typeface="Montserrat"/>
              <a:ea typeface="Montserrat"/>
              <a:cs typeface="Montserrat"/>
              <a:sym typeface="Montserrat"/>
            </a:endParaRPr>
          </a:p>
        </p:txBody>
      </p:sp>
      <p:sp>
        <p:nvSpPr>
          <p:cNvPr id="154" name="Google Shape;154;p25"/>
          <p:cNvSpPr txBox="1"/>
          <p:nvPr/>
        </p:nvSpPr>
        <p:spPr>
          <a:xfrm>
            <a:off x="6205475" y="4519025"/>
            <a:ext cx="2802900" cy="36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Montserrat"/>
                <a:ea typeface="Montserrat"/>
                <a:cs typeface="Montserrat"/>
                <a:sym typeface="Montserrat"/>
              </a:rPr>
              <a:t>3</a:t>
            </a:r>
            <a:r>
              <a:rPr lang="en" sz="1800">
                <a:latin typeface="Montserrat"/>
                <a:ea typeface="Montserrat"/>
                <a:cs typeface="Montserrat"/>
                <a:sym typeface="Montserrat"/>
              </a:rPr>
              <a:t> - Weight Calibration</a:t>
            </a:r>
            <a:endParaRPr sz="1800">
              <a:latin typeface="Montserrat"/>
              <a:ea typeface="Montserrat"/>
              <a:cs typeface="Montserrat"/>
              <a:sym typeface="Montserrat"/>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8" name="Shape 158"/>
        <p:cNvGrpSpPr/>
        <p:nvPr/>
      </p:nvGrpSpPr>
      <p:grpSpPr>
        <a:xfrm>
          <a:off x="0" y="0"/>
          <a:ext cx="0" cy="0"/>
          <a:chOff x="0" y="0"/>
          <a:chExt cx="0" cy="0"/>
        </a:xfrm>
      </p:grpSpPr>
      <p:pic>
        <p:nvPicPr>
          <p:cNvPr id="159" name="Google Shape;159;p26"/>
          <p:cNvPicPr preferRelativeResize="0"/>
          <p:nvPr/>
        </p:nvPicPr>
        <p:blipFill>
          <a:blip r:embed="rId3">
            <a:alphaModFix/>
          </a:blip>
          <a:stretch>
            <a:fillRect/>
          </a:stretch>
        </p:blipFill>
        <p:spPr>
          <a:xfrm>
            <a:off x="3376900" y="216638"/>
            <a:ext cx="2390200" cy="4249236"/>
          </a:xfrm>
          <a:prstGeom prst="rect">
            <a:avLst/>
          </a:prstGeom>
          <a:noFill/>
          <a:ln cap="flat" cmpd="sng" w="9525">
            <a:solidFill>
              <a:schemeClr val="dk2"/>
            </a:solidFill>
            <a:prstDash val="solid"/>
            <a:round/>
            <a:headEnd len="sm" w="sm" type="none"/>
            <a:tailEnd len="sm" w="sm" type="none"/>
          </a:ln>
        </p:spPr>
      </p:pic>
      <p:pic>
        <p:nvPicPr>
          <p:cNvPr id="160" name="Google Shape;160;p26"/>
          <p:cNvPicPr preferRelativeResize="0"/>
          <p:nvPr/>
        </p:nvPicPr>
        <p:blipFill>
          <a:blip r:embed="rId4">
            <a:alphaModFix/>
          </a:blip>
          <a:stretch>
            <a:fillRect/>
          </a:stretch>
        </p:blipFill>
        <p:spPr>
          <a:xfrm>
            <a:off x="6295350" y="217463"/>
            <a:ext cx="2390200" cy="4247580"/>
          </a:xfrm>
          <a:prstGeom prst="rect">
            <a:avLst/>
          </a:prstGeom>
          <a:noFill/>
          <a:ln cap="flat" cmpd="sng" w="9525">
            <a:solidFill>
              <a:schemeClr val="dk2"/>
            </a:solidFill>
            <a:prstDash val="solid"/>
            <a:round/>
            <a:headEnd len="sm" w="sm" type="none"/>
            <a:tailEnd len="sm" w="sm" type="none"/>
          </a:ln>
        </p:spPr>
      </p:pic>
      <p:pic>
        <p:nvPicPr>
          <p:cNvPr id="161" name="Google Shape;161;p26"/>
          <p:cNvPicPr preferRelativeResize="0"/>
          <p:nvPr/>
        </p:nvPicPr>
        <p:blipFill>
          <a:blip r:embed="rId5">
            <a:alphaModFix/>
          </a:blip>
          <a:stretch>
            <a:fillRect/>
          </a:stretch>
        </p:blipFill>
        <p:spPr>
          <a:xfrm>
            <a:off x="458451" y="193800"/>
            <a:ext cx="2390200" cy="4294894"/>
          </a:xfrm>
          <a:prstGeom prst="rect">
            <a:avLst/>
          </a:prstGeom>
          <a:noFill/>
          <a:ln cap="flat" cmpd="sng" w="9525">
            <a:solidFill>
              <a:schemeClr val="dk2"/>
            </a:solidFill>
            <a:prstDash val="solid"/>
            <a:round/>
            <a:headEnd len="sm" w="sm" type="none"/>
            <a:tailEnd len="sm" w="sm" type="none"/>
          </a:ln>
        </p:spPr>
      </p:pic>
      <p:sp>
        <p:nvSpPr>
          <p:cNvPr id="162" name="Google Shape;162;p26"/>
          <p:cNvSpPr txBox="1"/>
          <p:nvPr/>
        </p:nvSpPr>
        <p:spPr>
          <a:xfrm>
            <a:off x="126550" y="4519025"/>
            <a:ext cx="3174000" cy="36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Montserrat"/>
                <a:ea typeface="Montserrat"/>
                <a:cs typeface="Montserrat"/>
                <a:sym typeface="Montserrat"/>
              </a:rPr>
              <a:t>4</a:t>
            </a:r>
            <a:r>
              <a:rPr lang="en" sz="1800">
                <a:latin typeface="Montserrat"/>
                <a:ea typeface="Montserrat"/>
                <a:cs typeface="Montserrat"/>
                <a:sym typeface="Montserrat"/>
              </a:rPr>
              <a:t> - Calibration Complete</a:t>
            </a:r>
            <a:endParaRPr sz="1800">
              <a:latin typeface="Montserrat"/>
              <a:ea typeface="Montserrat"/>
              <a:cs typeface="Montserrat"/>
              <a:sym typeface="Montserrat"/>
            </a:endParaRPr>
          </a:p>
        </p:txBody>
      </p:sp>
      <p:sp>
        <p:nvSpPr>
          <p:cNvPr id="163" name="Google Shape;163;p26"/>
          <p:cNvSpPr txBox="1"/>
          <p:nvPr/>
        </p:nvSpPr>
        <p:spPr>
          <a:xfrm>
            <a:off x="3200000" y="4519025"/>
            <a:ext cx="3029400" cy="36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Montserrat"/>
                <a:ea typeface="Montserrat"/>
                <a:cs typeface="Montserrat"/>
                <a:sym typeface="Montserrat"/>
              </a:rPr>
              <a:t>5</a:t>
            </a:r>
            <a:r>
              <a:rPr lang="en" sz="1800">
                <a:latin typeface="Montserrat"/>
                <a:ea typeface="Montserrat"/>
                <a:cs typeface="Montserrat"/>
                <a:sym typeface="Montserrat"/>
              </a:rPr>
              <a:t> - Select Container Type</a:t>
            </a:r>
            <a:endParaRPr sz="1800">
              <a:latin typeface="Montserrat"/>
              <a:ea typeface="Montserrat"/>
              <a:cs typeface="Montserrat"/>
              <a:sym typeface="Montserrat"/>
            </a:endParaRPr>
          </a:p>
        </p:txBody>
      </p:sp>
      <p:sp>
        <p:nvSpPr>
          <p:cNvPr id="164" name="Google Shape;164;p26"/>
          <p:cNvSpPr txBox="1"/>
          <p:nvPr/>
        </p:nvSpPr>
        <p:spPr>
          <a:xfrm>
            <a:off x="6229500" y="4519025"/>
            <a:ext cx="2626500" cy="36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Montserrat"/>
                <a:ea typeface="Montserrat"/>
                <a:cs typeface="Montserrat"/>
                <a:sym typeface="Montserrat"/>
              </a:rPr>
              <a:t>6</a:t>
            </a:r>
            <a:r>
              <a:rPr lang="en" sz="1800">
                <a:latin typeface="Montserrat"/>
                <a:ea typeface="Montserrat"/>
                <a:cs typeface="Montserrat"/>
                <a:sym typeface="Montserrat"/>
              </a:rPr>
              <a:t> - Select Liquid Type</a:t>
            </a:r>
            <a:endParaRPr sz="1800">
              <a:latin typeface="Montserrat"/>
              <a:ea typeface="Montserrat"/>
              <a:cs typeface="Montserrat"/>
              <a:sym typeface="Montserrat"/>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8" name="Shape 168"/>
        <p:cNvGrpSpPr/>
        <p:nvPr/>
      </p:nvGrpSpPr>
      <p:grpSpPr>
        <a:xfrm>
          <a:off x="0" y="0"/>
          <a:ext cx="0" cy="0"/>
          <a:chOff x="0" y="0"/>
          <a:chExt cx="0" cy="0"/>
        </a:xfrm>
      </p:grpSpPr>
      <p:pic>
        <p:nvPicPr>
          <p:cNvPr id="169" name="Google Shape;169;p27"/>
          <p:cNvPicPr preferRelativeResize="0"/>
          <p:nvPr/>
        </p:nvPicPr>
        <p:blipFill>
          <a:blip r:embed="rId3">
            <a:alphaModFix/>
          </a:blip>
          <a:stretch>
            <a:fillRect/>
          </a:stretch>
        </p:blipFill>
        <p:spPr>
          <a:xfrm>
            <a:off x="3361963" y="200425"/>
            <a:ext cx="2420081" cy="4294899"/>
          </a:xfrm>
          <a:prstGeom prst="rect">
            <a:avLst/>
          </a:prstGeom>
          <a:noFill/>
          <a:ln cap="flat" cmpd="sng" w="9525">
            <a:solidFill>
              <a:schemeClr val="dk2"/>
            </a:solidFill>
            <a:prstDash val="solid"/>
            <a:round/>
            <a:headEnd len="sm" w="sm" type="none"/>
            <a:tailEnd len="sm" w="sm" type="none"/>
          </a:ln>
        </p:spPr>
      </p:pic>
      <p:pic>
        <p:nvPicPr>
          <p:cNvPr id="170" name="Google Shape;170;p27"/>
          <p:cNvPicPr preferRelativeResize="0"/>
          <p:nvPr/>
        </p:nvPicPr>
        <p:blipFill>
          <a:blip r:embed="rId4">
            <a:alphaModFix/>
          </a:blip>
          <a:stretch>
            <a:fillRect/>
          </a:stretch>
        </p:blipFill>
        <p:spPr>
          <a:xfrm>
            <a:off x="6242875" y="193800"/>
            <a:ext cx="2420074" cy="4308162"/>
          </a:xfrm>
          <a:prstGeom prst="rect">
            <a:avLst/>
          </a:prstGeom>
          <a:noFill/>
          <a:ln cap="flat" cmpd="sng" w="9525">
            <a:solidFill>
              <a:schemeClr val="dk2"/>
            </a:solidFill>
            <a:prstDash val="solid"/>
            <a:round/>
            <a:headEnd len="sm" w="sm" type="none"/>
            <a:tailEnd len="sm" w="sm" type="none"/>
          </a:ln>
        </p:spPr>
      </p:pic>
      <p:pic>
        <p:nvPicPr>
          <p:cNvPr id="171" name="Google Shape;171;p27"/>
          <p:cNvPicPr preferRelativeResize="0"/>
          <p:nvPr/>
        </p:nvPicPr>
        <p:blipFill>
          <a:blip r:embed="rId5">
            <a:alphaModFix/>
          </a:blip>
          <a:stretch>
            <a:fillRect/>
          </a:stretch>
        </p:blipFill>
        <p:spPr>
          <a:xfrm>
            <a:off x="458450" y="193800"/>
            <a:ext cx="2390200" cy="4294899"/>
          </a:xfrm>
          <a:prstGeom prst="rect">
            <a:avLst/>
          </a:prstGeom>
          <a:noFill/>
          <a:ln cap="flat" cmpd="sng" w="9525">
            <a:solidFill>
              <a:schemeClr val="dk2"/>
            </a:solidFill>
            <a:prstDash val="solid"/>
            <a:round/>
            <a:headEnd len="sm" w="sm" type="none"/>
            <a:tailEnd len="sm" w="sm" type="none"/>
          </a:ln>
        </p:spPr>
      </p:pic>
      <p:sp>
        <p:nvSpPr>
          <p:cNvPr id="172" name="Google Shape;172;p27"/>
          <p:cNvSpPr txBox="1"/>
          <p:nvPr/>
        </p:nvSpPr>
        <p:spPr>
          <a:xfrm>
            <a:off x="501800" y="4514375"/>
            <a:ext cx="2618400" cy="36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Montserrat"/>
                <a:ea typeface="Montserrat"/>
                <a:cs typeface="Montserrat"/>
                <a:sym typeface="Montserrat"/>
              </a:rPr>
              <a:t>7</a:t>
            </a:r>
            <a:r>
              <a:rPr lang="en" sz="1800">
                <a:latin typeface="Montserrat"/>
                <a:ea typeface="Montserrat"/>
                <a:cs typeface="Montserrat"/>
                <a:sym typeface="Montserrat"/>
              </a:rPr>
              <a:t> - Setup Complete</a:t>
            </a:r>
            <a:endParaRPr sz="1800">
              <a:latin typeface="Montserrat"/>
              <a:ea typeface="Montserrat"/>
              <a:cs typeface="Montserrat"/>
              <a:sym typeface="Montserrat"/>
            </a:endParaRPr>
          </a:p>
        </p:txBody>
      </p:sp>
      <p:sp>
        <p:nvSpPr>
          <p:cNvPr id="173" name="Google Shape;173;p27"/>
          <p:cNvSpPr txBox="1"/>
          <p:nvPr/>
        </p:nvSpPr>
        <p:spPr>
          <a:xfrm>
            <a:off x="3312325" y="4519025"/>
            <a:ext cx="2618400" cy="36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Montserrat"/>
                <a:ea typeface="Montserrat"/>
                <a:cs typeface="Montserrat"/>
                <a:sym typeface="Montserrat"/>
              </a:rPr>
              <a:t>8</a:t>
            </a:r>
            <a:r>
              <a:rPr lang="en" sz="1800">
                <a:latin typeface="Montserrat"/>
                <a:ea typeface="Montserrat"/>
                <a:cs typeface="Montserrat"/>
                <a:sym typeface="Montserrat"/>
              </a:rPr>
              <a:t> - App Notifies User</a:t>
            </a:r>
            <a:endParaRPr sz="1800">
              <a:latin typeface="Montserrat"/>
              <a:ea typeface="Montserrat"/>
              <a:cs typeface="Montserrat"/>
              <a:sym typeface="Montserrat"/>
            </a:endParaRPr>
          </a:p>
        </p:txBody>
      </p:sp>
      <p:sp>
        <p:nvSpPr>
          <p:cNvPr id="174" name="Google Shape;174;p27"/>
          <p:cNvSpPr txBox="1"/>
          <p:nvPr/>
        </p:nvSpPr>
        <p:spPr>
          <a:xfrm>
            <a:off x="6077100" y="4519025"/>
            <a:ext cx="2975400" cy="36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Montserrat"/>
                <a:ea typeface="Montserrat"/>
                <a:cs typeface="Montserrat"/>
                <a:sym typeface="Montserrat"/>
              </a:rPr>
              <a:t>9</a:t>
            </a:r>
            <a:r>
              <a:rPr lang="en" sz="1800">
                <a:latin typeface="Montserrat"/>
                <a:ea typeface="Montserrat"/>
                <a:cs typeface="Montserrat"/>
                <a:sym typeface="Montserrat"/>
              </a:rPr>
              <a:t> - Product Info Display</a:t>
            </a:r>
            <a:endParaRPr sz="1800">
              <a:latin typeface="Montserrat"/>
              <a:ea typeface="Montserrat"/>
              <a:cs typeface="Montserrat"/>
              <a:sym typeface="Montserrat"/>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8" name="Shape 178"/>
        <p:cNvGrpSpPr/>
        <p:nvPr/>
      </p:nvGrpSpPr>
      <p:grpSpPr>
        <a:xfrm>
          <a:off x="0" y="0"/>
          <a:ext cx="0" cy="0"/>
          <a:chOff x="0" y="0"/>
          <a:chExt cx="0" cy="0"/>
        </a:xfrm>
      </p:grpSpPr>
      <p:sp>
        <p:nvSpPr>
          <p:cNvPr id="179" name="Google Shape;179;p28"/>
          <p:cNvSpPr txBox="1"/>
          <p:nvPr/>
        </p:nvSpPr>
        <p:spPr>
          <a:xfrm>
            <a:off x="1824375" y="-53025"/>
            <a:ext cx="4677000" cy="657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latin typeface="Montserrat"/>
                <a:ea typeface="Montserrat"/>
                <a:cs typeface="Montserrat"/>
                <a:sym typeface="Montserrat"/>
              </a:rPr>
              <a:t>Specifications</a:t>
            </a:r>
            <a:endParaRPr sz="2400">
              <a:latin typeface="Montserrat"/>
              <a:ea typeface="Montserrat"/>
              <a:cs typeface="Montserrat"/>
              <a:sym typeface="Montserrat"/>
            </a:endParaRPr>
          </a:p>
        </p:txBody>
      </p:sp>
      <p:graphicFrame>
        <p:nvGraphicFramePr>
          <p:cNvPr id="180" name="Google Shape;180;p28"/>
          <p:cNvGraphicFramePr/>
          <p:nvPr/>
        </p:nvGraphicFramePr>
        <p:xfrm>
          <a:off x="1600200" y="522125"/>
          <a:ext cx="3000000" cy="3000000"/>
        </p:xfrm>
        <a:graphic>
          <a:graphicData uri="http://schemas.openxmlformats.org/drawingml/2006/table">
            <a:tbl>
              <a:tblPr>
                <a:noFill/>
                <a:tableStyleId>{3A28E326-CE30-48B5-BE53-CF4FC98F4F4B}</a:tableStyleId>
              </a:tblPr>
              <a:tblGrid>
                <a:gridCol w="2324100"/>
                <a:gridCol w="3619500"/>
              </a:tblGrid>
              <a:tr h="304100">
                <a:tc>
                  <a:txBody>
                    <a:bodyPr>
                      <a:noAutofit/>
                    </a:bodyPr>
                    <a:lstStyle/>
                    <a:p>
                      <a:pPr indent="0" lvl="0" marL="0" rtl="0" algn="l">
                        <a:spcBef>
                          <a:spcPts val="0"/>
                        </a:spcBef>
                        <a:spcAft>
                          <a:spcPts val="0"/>
                        </a:spcAft>
                        <a:buNone/>
                      </a:pPr>
                      <a:r>
                        <a:rPr b="1" lang="en" sz="1200">
                          <a:latin typeface="Montserrat"/>
                          <a:ea typeface="Montserrat"/>
                          <a:cs typeface="Montserrat"/>
                          <a:sym typeface="Montserrat"/>
                        </a:rPr>
                        <a:t>Left Hand Specifications</a:t>
                      </a:r>
                      <a:endParaRPr b="1" sz="1200">
                        <a:latin typeface="Montserrat"/>
                        <a:ea typeface="Montserrat"/>
                        <a:cs typeface="Montserrat"/>
                        <a:sym typeface="Montserrat"/>
                      </a:endParaRPr>
                    </a:p>
                  </a:txBody>
                  <a:tcPr marT="63500" marB="63500" marR="63500" marL="63500"/>
                </a:tc>
                <a:tc>
                  <a:txBody>
                    <a:bodyPr>
                      <a:noAutofit/>
                    </a:bodyPr>
                    <a:lstStyle/>
                    <a:p>
                      <a:pPr indent="0" lvl="0" marL="0" rtl="0" algn="l">
                        <a:spcBef>
                          <a:spcPts val="0"/>
                        </a:spcBef>
                        <a:spcAft>
                          <a:spcPts val="0"/>
                        </a:spcAft>
                        <a:buNone/>
                      </a:pPr>
                      <a:r>
                        <a:rPr b="1" lang="en" sz="1200">
                          <a:latin typeface="Montserrat"/>
                          <a:ea typeface="Montserrat"/>
                          <a:cs typeface="Montserrat"/>
                          <a:sym typeface="Montserrat"/>
                        </a:rPr>
                        <a:t>Right Hand Specifications </a:t>
                      </a:r>
                      <a:endParaRPr b="1" sz="1200">
                        <a:latin typeface="Montserrat"/>
                        <a:ea typeface="Montserrat"/>
                        <a:cs typeface="Montserrat"/>
                        <a:sym typeface="Montserrat"/>
                      </a:endParaRPr>
                    </a:p>
                  </a:txBody>
                  <a:tcPr marT="63500" marB="63500" marR="63500" marL="63500"/>
                </a:tc>
              </a:tr>
              <a:tr h="275875">
                <a:tc rowSpan="2">
                  <a:txBody>
                    <a:bodyPr>
                      <a:noAutofit/>
                    </a:bodyPr>
                    <a:lstStyle/>
                    <a:p>
                      <a:pPr indent="-304800" lvl="0" marL="457200" rtl="0" algn="l">
                        <a:lnSpc>
                          <a:spcPct val="115000"/>
                        </a:lnSpc>
                        <a:spcBef>
                          <a:spcPts val="0"/>
                        </a:spcBef>
                        <a:spcAft>
                          <a:spcPts val="0"/>
                        </a:spcAft>
                        <a:buSzPts val="1200"/>
                        <a:buFont typeface="Montserrat"/>
                        <a:buChar char="-"/>
                      </a:pPr>
                      <a:r>
                        <a:rPr lang="en" sz="1200">
                          <a:latin typeface="Montserrat"/>
                          <a:ea typeface="Montserrat"/>
                          <a:cs typeface="Montserrat"/>
                          <a:sym typeface="Montserrat"/>
                        </a:rPr>
                        <a:t>Notification of remaining liquid volume</a:t>
                      </a:r>
                      <a:endParaRPr sz="1200">
                        <a:latin typeface="Montserrat"/>
                        <a:ea typeface="Montserrat"/>
                        <a:cs typeface="Montserrat"/>
                        <a:sym typeface="Montserrat"/>
                      </a:endParaRPr>
                    </a:p>
                    <a:p>
                      <a:pPr indent="-304800" lvl="0" marL="457200" rtl="0" algn="l">
                        <a:spcBef>
                          <a:spcPts val="0"/>
                        </a:spcBef>
                        <a:spcAft>
                          <a:spcPts val="0"/>
                        </a:spcAft>
                        <a:buSzPts val="1200"/>
                        <a:buFont typeface="Montserrat"/>
                        <a:buChar char="-"/>
                      </a:pPr>
                      <a:r>
                        <a:rPr lang="en" sz="1200">
                          <a:solidFill>
                            <a:schemeClr val="dk1"/>
                          </a:solidFill>
                          <a:latin typeface="Montserrat"/>
                          <a:ea typeface="Montserrat"/>
                          <a:cs typeface="Montserrat"/>
                          <a:sym typeface="Montserrat"/>
                        </a:rPr>
                        <a:t>Date from last time fridge opened</a:t>
                      </a:r>
                      <a:endParaRPr sz="1200">
                        <a:latin typeface="Montserrat"/>
                        <a:ea typeface="Montserrat"/>
                        <a:cs typeface="Montserrat"/>
                        <a:sym typeface="Montserrat"/>
                      </a:endParaRPr>
                    </a:p>
                    <a:p>
                      <a:pPr indent="0" lvl="0" marL="0" rtl="0" algn="l">
                        <a:lnSpc>
                          <a:spcPct val="115000"/>
                        </a:lnSpc>
                        <a:spcBef>
                          <a:spcPts val="0"/>
                        </a:spcBef>
                        <a:spcAft>
                          <a:spcPts val="0"/>
                        </a:spcAft>
                        <a:buNone/>
                      </a:pPr>
                      <a:r>
                        <a:t/>
                      </a:r>
                      <a:endParaRPr sz="1200">
                        <a:latin typeface="Montserrat"/>
                        <a:ea typeface="Montserrat"/>
                        <a:cs typeface="Montserrat"/>
                        <a:sym typeface="Montserrat"/>
                      </a:endParaRPr>
                    </a:p>
                    <a:p>
                      <a:pPr indent="0" lvl="0" marL="0" rtl="0" algn="l">
                        <a:lnSpc>
                          <a:spcPct val="115000"/>
                        </a:lnSpc>
                        <a:spcBef>
                          <a:spcPts val="0"/>
                        </a:spcBef>
                        <a:spcAft>
                          <a:spcPts val="0"/>
                        </a:spcAft>
                        <a:buNone/>
                      </a:pPr>
                      <a:r>
                        <a:t/>
                      </a:r>
                      <a:endParaRPr sz="1200">
                        <a:latin typeface="Montserrat"/>
                        <a:ea typeface="Montserrat"/>
                        <a:cs typeface="Montserrat"/>
                        <a:sym typeface="Montserrat"/>
                      </a:endParaRPr>
                    </a:p>
                    <a:p>
                      <a:pPr indent="0" lvl="0" marL="0" rtl="0" algn="l">
                        <a:spcBef>
                          <a:spcPts val="0"/>
                        </a:spcBef>
                        <a:spcAft>
                          <a:spcPts val="0"/>
                        </a:spcAft>
                        <a:buNone/>
                      </a:pPr>
                      <a:r>
                        <a:t/>
                      </a:r>
                      <a:endParaRPr sz="1200">
                        <a:latin typeface="Montserrat"/>
                        <a:ea typeface="Montserrat"/>
                        <a:cs typeface="Montserrat"/>
                        <a:sym typeface="Montserrat"/>
                      </a:endParaRPr>
                    </a:p>
                  </a:txBody>
                  <a:tcPr marT="63500" marB="63500" marR="63500" marL="63500"/>
                </a:tc>
                <a:tc rowSpan="2">
                  <a:txBody>
                    <a:bodyPr>
                      <a:noAutofit/>
                    </a:bodyPr>
                    <a:lstStyle/>
                    <a:p>
                      <a:pPr indent="-304800" lvl="0" marL="457200" rtl="0" algn="l">
                        <a:spcBef>
                          <a:spcPts val="0"/>
                        </a:spcBef>
                        <a:spcAft>
                          <a:spcPts val="0"/>
                        </a:spcAft>
                        <a:buSzPts val="1200"/>
                        <a:buFont typeface="Montserrat"/>
                        <a:buChar char="●"/>
                      </a:pPr>
                      <a:r>
                        <a:rPr lang="en" sz="1200">
                          <a:latin typeface="Montserrat"/>
                          <a:ea typeface="Montserrat"/>
                          <a:cs typeface="Montserrat"/>
                          <a:sym typeface="Montserrat"/>
                        </a:rPr>
                        <a:t>Wifi module specs </a:t>
                      </a:r>
                      <a:endParaRPr sz="1200">
                        <a:latin typeface="Montserrat"/>
                        <a:ea typeface="Montserrat"/>
                        <a:cs typeface="Montserrat"/>
                        <a:sym typeface="Montserrat"/>
                      </a:endParaRPr>
                    </a:p>
                    <a:p>
                      <a:pPr indent="-304800" lvl="0" marL="457200" rtl="0" algn="l">
                        <a:spcBef>
                          <a:spcPts val="0"/>
                        </a:spcBef>
                        <a:spcAft>
                          <a:spcPts val="0"/>
                        </a:spcAft>
                        <a:buSzPts val="1200"/>
                        <a:buFont typeface="Montserrat"/>
                        <a:buChar char="●"/>
                      </a:pPr>
                      <a:r>
                        <a:rPr lang="en" sz="1200">
                          <a:solidFill>
                            <a:schemeClr val="dk1"/>
                          </a:solidFill>
                          <a:latin typeface="Montserrat"/>
                          <a:ea typeface="Montserrat"/>
                          <a:cs typeface="Montserrat"/>
                          <a:sym typeface="Montserrat"/>
                        </a:rPr>
                        <a:t>Temperature range of the chip :-40˚C and 125˚C</a:t>
                      </a:r>
                      <a:endParaRPr sz="1200">
                        <a:latin typeface="Montserrat"/>
                        <a:ea typeface="Montserrat"/>
                        <a:cs typeface="Montserrat"/>
                        <a:sym typeface="Montserrat"/>
                      </a:endParaRPr>
                    </a:p>
                    <a:p>
                      <a:pPr indent="-304800" lvl="0" marL="457200" rtl="0" algn="l">
                        <a:spcBef>
                          <a:spcPts val="0"/>
                        </a:spcBef>
                        <a:spcAft>
                          <a:spcPts val="0"/>
                        </a:spcAft>
                        <a:buSzPts val="1200"/>
                        <a:buFont typeface="Montserrat"/>
                        <a:buChar char="●"/>
                      </a:pPr>
                      <a:r>
                        <a:rPr lang="en" sz="1200">
                          <a:latin typeface="Montserrat"/>
                          <a:ea typeface="Montserrat"/>
                          <a:cs typeface="Montserrat"/>
                          <a:sym typeface="Montserrat"/>
                        </a:rPr>
                        <a:t>Signal </a:t>
                      </a:r>
                      <a:r>
                        <a:rPr lang="en" sz="1200">
                          <a:latin typeface="Montserrat"/>
                          <a:ea typeface="Montserrat"/>
                          <a:cs typeface="Montserrat"/>
                          <a:sym typeface="Montserrat"/>
                        </a:rPr>
                        <a:t>transmission when door opens</a:t>
                      </a:r>
                      <a:r>
                        <a:rPr lang="en" sz="1200">
                          <a:latin typeface="Montserrat"/>
                          <a:ea typeface="Montserrat"/>
                          <a:cs typeface="Montserrat"/>
                          <a:sym typeface="Montserrat"/>
                        </a:rPr>
                        <a:t>  </a:t>
                      </a:r>
                      <a:endParaRPr sz="1200">
                        <a:latin typeface="Montserrat"/>
                        <a:ea typeface="Montserrat"/>
                        <a:cs typeface="Montserrat"/>
                        <a:sym typeface="Montserrat"/>
                      </a:endParaRPr>
                    </a:p>
                  </a:txBody>
                  <a:tcPr marT="63500" marB="63500" marR="63500" marL="63500"/>
                </a:tc>
              </a:tr>
              <a:tr h="1420175">
                <a:tc vMerge="1"/>
                <a:tc vMerge="1"/>
              </a:tr>
              <a:tr h="1018875">
                <a:tc>
                  <a:txBody>
                    <a:bodyPr>
                      <a:noAutofit/>
                    </a:bodyPr>
                    <a:lstStyle/>
                    <a:p>
                      <a:pPr indent="-304800" lvl="0" marL="457200" rtl="0" algn="l">
                        <a:spcBef>
                          <a:spcPts val="0"/>
                        </a:spcBef>
                        <a:spcAft>
                          <a:spcPts val="0"/>
                        </a:spcAft>
                        <a:buSzPts val="1200"/>
                        <a:buFont typeface="Montserrat"/>
                        <a:buChar char="-"/>
                      </a:pPr>
                      <a:r>
                        <a:rPr lang="en" sz="1200">
                          <a:latin typeface="Montserrat"/>
                          <a:ea typeface="Montserrat"/>
                          <a:cs typeface="Montserrat"/>
                          <a:sym typeface="Montserrat"/>
                        </a:rPr>
                        <a:t>Notification of expiration data </a:t>
                      </a:r>
                      <a:endParaRPr sz="1200">
                        <a:latin typeface="Montserrat"/>
                        <a:ea typeface="Montserrat"/>
                        <a:cs typeface="Montserrat"/>
                        <a:sym typeface="Montserrat"/>
                      </a:endParaRPr>
                    </a:p>
                  </a:txBody>
                  <a:tcPr marT="63500" marB="63500" marR="63500" marL="63500"/>
                </a:tc>
                <a:tc>
                  <a:txBody>
                    <a:bodyPr>
                      <a:noAutofit/>
                    </a:bodyPr>
                    <a:lstStyle/>
                    <a:p>
                      <a:pPr indent="-304800" lvl="0" marL="457200" rtl="0" algn="l">
                        <a:spcBef>
                          <a:spcPts val="0"/>
                        </a:spcBef>
                        <a:spcAft>
                          <a:spcPts val="0"/>
                        </a:spcAft>
                        <a:buSzPts val="1200"/>
                        <a:buFont typeface="Montserrat"/>
                        <a:buChar char="●"/>
                      </a:pPr>
                      <a:r>
                        <a:rPr lang="en" sz="1200">
                          <a:latin typeface="Montserrat"/>
                          <a:ea typeface="Montserrat"/>
                          <a:cs typeface="Montserrat"/>
                          <a:sym typeface="Montserrat"/>
                        </a:rPr>
                        <a:t>New Item process</a:t>
                      </a:r>
                      <a:endParaRPr sz="1200">
                        <a:latin typeface="Montserrat"/>
                        <a:ea typeface="Montserrat"/>
                        <a:cs typeface="Montserrat"/>
                        <a:sym typeface="Montserrat"/>
                      </a:endParaRPr>
                    </a:p>
                    <a:p>
                      <a:pPr indent="-304800" lvl="0" marL="457200" rtl="0" algn="l">
                        <a:spcBef>
                          <a:spcPts val="0"/>
                        </a:spcBef>
                        <a:spcAft>
                          <a:spcPts val="0"/>
                        </a:spcAft>
                        <a:buSzPts val="1200"/>
                        <a:buFont typeface="Montserrat"/>
                        <a:buChar char="●"/>
                      </a:pPr>
                      <a:r>
                        <a:rPr lang="en" sz="1200">
                          <a:latin typeface="Montserrat"/>
                          <a:ea typeface="Montserrat"/>
                          <a:cs typeface="Montserrat"/>
                          <a:sym typeface="Montserrat"/>
                        </a:rPr>
                        <a:t>Customizable settings</a:t>
                      </a:r>
                      <a:endParaRPr sz="1200">
                        <a:latin typeface="Montserrat"/>
                        <a:ea typeface="Montserrat"/>
                        <a:cs typeface="Montserrat"/>
                        <a:sym typeface="Montserrat"/>
                      </a:endParaRPr>
                    </a:p>
                    <a:p>
                      <a:pPr indent="-304800" lvl="0" marL="457200" rtl="0" algn="l">
                        <a:spcBef>
                          <a:spcPts val="0"/>
                        </a:spcBef>
                        <a:spcAft>
                          <a:spcPts val="0"/>
                        </a:spcAft>
                        <a:buSzPts val="1200"/>
                        <a:buFont typeface="Montserrat"/>
                        <a:buChar char="●"/>
                      </a:pPr>
                      <a:r>
                        <a:rPr lang="en" sz="1200">
                          <a:latin typeface="Montserrat"/>
                          <a:ea typeface="Montserrat"/>
                          <a:cs typeface="Montserrat"/>
                          <a:sym typeface="Montserrat"/>
                        </a:rPr>
                        <a:t>Dweet.io character limit (140- Date strings 20 characters)</a:t>
                      </a:r>
                      <a:endParaRPr sz="1200">
                        <a:latin typeface="Montserrat"/>
                        <a:ea typeface="Montserrat"/>
                        <a:cs typeface="Montserrat"/>
                        <a:sym typeface="Montserrat"/>
                      </a:endParaRPr>
                    </a:p>
                    <a:p>
                      <a:pPr indent="-304800" lvl="0" marL="457200" rtl="0" algn="l">
                        <a:spcBef>
                          <a:spcPts val="0"/>
                        </a:spcBef>
                        <a:spcAft>
                          <a:spcPts val="0"/>
                        </a:spcAft>
                        <a:buSzPts val="1200"/>
                        <a:buFont typeface="Montserrat"/>
                        <a:buChar char="●"/>
                      </a:pPr>
                      <a:r>
                        <a:rPr lang="en" sz="1200">
                          <a:latin typeface="Montserrat"/>
                          <a:ea typeface="Montserrat"/>
                          <a:cs typeface="Montserrat"/>
                          <a:sym typeface="Montserrat"/>
                        </a:rPr>
                        <a:t>Dweet update time </a:t>
                      </a:r>
                      <a:endParaRPr sz="1200">
                        <a:latin typeface="Montserrat"/>
                        <a:ea typeface="Montserrat"/>
                        <a:cs typeface="Montserrat"/>
                        <a:sym typeface="Montserrat"/>
                      </a:endParaRPr>
                    </a:p>
                  </a:txBody>
                  <a:tcPr marT="63500" marB="63500" marR="63500" marL="63500"/>
                </a:tc>
              </a:tr>
              <a:tr h="661500">
                <a:tc>
                  <a:txBody>
                    <a:bodyPr>
                      <a:noAutofit/>
                    </a:bodyPr>
                    <a:lstStyle/>
                    <a:p>
                      <a:pPr indent="-304800" lvl="0" marL="457200" rtl="0" algn="l">
                        <a:spcBef>
                          <a:spcPts val="0"/>
                        </a:spcBef>
                        <a:spcAft>
                          <a:spcPts val="0"/>
                        </a:spcAft>
                        <a:buSzPts val="1200"/>
                        <a:buFont typeface="Montserrat"/>
                        <a:buChar char="-"/>
                      </a:pPr>
                      <a:r>
                        <a:rPr lang="en" sz="1200">
                          <a:latin typeface="Montserrat"/>
                          <a:ea typeface="Montserrat"/>
                          <a:cs typeface="Montserrat"/>
                          <a:sym typeface="Montserrat"/>
                        </a:rPr>
                        <a:t>Simple app interface</a:t>
                      </a:r>
                      <a:endParaRPr sz="1200">
                        <a:latin typeface="Montserrat"/>
                        <a:ea typeface="Montserrat"/>
                        <a:cs typeface="Montserrat"/>
                        <a:sym typeface="Montserrat"/>
                      </a:endParaRPr>
                    </a:p>
                  </a:txBody>
                  <a:tcPr marT="63500" marB="63500" marR="63500" marL="63500"/>
                </a:tc>
                <a:tc>
                  <a:txBody>
                    <a:bodyPr>
                      <a:noAutofit/>
                    </a:bodyPr>
                    <a:lstStyle/>
                    <a:p>
                      <a:pPr indent="-304800" lvl="0" marL="457200" rtl="0" algn="l">
                        <a:spcBef>
                          <a:spcPts val="0"/>
                        </a:spcBef>
                        <a:spcAft>
                          <a:spcPts val="0"/>
                        </a:spcAft>
                        <a:buSzPts val="1200"/>
                        <a:buFont typeface="Montserrat"/>
                        <a:buChar char="●"/>
                      </a:pPr>
                      <a:r>
                        <a:rPr lang="en" sz="1200">
                          <a:latin typeface="Montserrat"/>
                          <a:ea typeface="Montserrat"/>
                          <a:cs typeface="Montserrat"/>
                          <a:sym typeface="Montserrat"/>
                        </a:rPr>
                        <a:t>No alert fatigue, </a:t>
                      </a:r>
                      <a:endParaRPr sz="1200">
                        <a:latin typeface="Montserrat"/>
                        <a:ea typeface="Montserrat"/>
                        <a:cs typeface="Montserrat"/>
                        <a:sym typeface="Montserrat"/>
                      </a:endParaRPr>
                    </a:p>
                    <a:p>
                      <a:pPr indent="-304800" lvl="0" marL="457200" rtl="0" algn="l">
                        <a:spcBef>
                          <a:spcPts val="0"/>
                        </a:spcBef>
                        <a:spcAft>
                          <a:spcPts val="0"/>
                        </a:spcAft>
                        <a:buSzPts val="1200"/>
                        <a:buFont typeface="Montserrat"/>
                        <a:buChar char="●"/>
                      </a:pPr>
                      <a:r>
                        <a:rPr lang="en" sz="1200">
                          <a:latin typeface="Montserrat"/>
                          <a:ea typeface="Montserrat"/>
                          <a:cs typeface="Montserrat"/>
                          <a:sym typeface="Montserrat"/>
                        </a:rPr>
                        <a:t>Compatible with iOS 10 and Android 9 platform </a:t>
                      </a:r>
                      <a:endParaRPr sz="1200">
                        <a:latin typeface="Montserrat"/>
                        <a:ea typeface="Montserrat"/>
                        <a:cs typeface="Montserrat"/>
                        <a:sym typeface="Montserrat"/>
                      </a:endParaRPr>
                    </a:p>
                  </a:txBody>
                  <a:tcPr marT="63500" marB="63500" marR="63500" marL="63500"/>
                </a:tc>
              </a:tr>
              <a:tr h="661500">
                <a:tc>
                  <a:txBody>
                    <a:bodyPr>
                      <a:noAutofit/>
                    </a:bodyPr>
                    <a:lstStyle/>
                    <a:p>
                      <a:pPr indent="-304800" lvl="0" marL="457200" rtl="0" algn="l">
                        <a:spcBef>
                          <a:spcPts val="0"/>
                        </a:spcBef>
                        <a:spcAft>
                          <a:spcPts val="0"/>
                        </a:spcAft>
                        <a:buSzPts val="1200"/>
                        <a:buFont typeface="Montserrat"/>
                        <a:buChar char="-"/>
                      </a:pPr>
                      <a:r>
                        <a:rPr lang="en" sz="1200">
                          <a:latin typeface="Montserrat"/>
                          <a:ea typeface="Montserrat"/>
                          <a:cs typeface="Montserrat"/>
                          <a:sym typeface="Montserrat"/>
                        </a:rPr>
                        <a:t>Easy to install inside of fridge</a:t>
                      </a:r>
                      <a:endParaRPr sz="1200">
                        <a:latin typeface="Montserrat"/>
                        <a:ea typeface="Montserrat"/>
                        <a:cs typeface="Montserrat"/>
                        <a:sym typeface="Montserrat"/>
                      </a:endParaRPr>
                    </a:p>
                  </a:txBody>
                  <a:tcPr marT="63500" marB="63500" marR="63500" marL="63500"/>
                </a:tc>
                <a:tc>
                  <a:txBody>
                    <a:bodyPr>
                      <a:noAutofit/>
                    </a:bodyPr>
                    <a:lstStyle/>
                    <a:p>
                      <a:pPr indent="-304800" lvl="0" marL="457200" rtl="0" algn="l">
                        <a:spcBef>
                          <a:spcPts val="0"/>
                        </a:spcBef>
                        <a:spcAft>
                          <a:spcPts val="0"/>
                        </a:spcAft>
                        <a:buSzPts val="1200"/>
                        <a:buFont typeface="Montserrat"/>
                        <a:buChar char="●"/>
                      </a:pPr>
                      <a:r>
                        <a:rPr lang="en" sz="1200">
                          <a:latin typeface="Montserrat"/>
                          <a:ea typeface="Montserrat"/>
                          <a:cs typeface="Montserrat"/>
                          <a:sym typeface="Montserrat"/>
                        </a:rPr>
                        <a:t>Dimensions of the scale</a:t>
                      </a:r>
                      <a:r>
                        <a:rPr lang="en" sz="1200">
                          <a:solidFill>
                            <a:srgbClr val="FF0000"/>
                          </a:solidFill>
                          <a:latin typeface="Montserrat"/>
                          <a:ea typeface="Montserrat"/>
                          <a:cs typeface="Montserrat"/>
                          <a:sym typeface="Montserrat"/>
                        </a:rPr>
                        <a:t> </a:t>
                      </a:r>
                      <a:r>
                        <a:rPr lang="en" sz="1200">
                          <a:latin typeface="Montserrat"/>
                          <a:ea typeface="Montserrat"/>
                          <a:cs typeface="Montserrat"/>
                          <a:sym typeface="Montserrat"/>
                        </a:rPr>
                        <a:t>(1.5”x5.8”x8”) allow Milky</a:t>
                      </a:r>
                      <a:endParaRPr sz="1200">
                        <a:latin typeface="Montserrat"/>
                        <a:ea typeface="Montserrat"/>
                        <a:cs typeface="Montserrat"/>
                        <a:sym typeface="Montserrat"/>
                      </a:endParaRPr>
                    </a:p>
                    <a:p>
                      <a:pPr indent="-304800" lvl="0" marL="457200" rtl="0" algn="l">
                        <a:spcBef>
                          <a:spcPts val="0"/>
                        </a:spcBef>
                        <a:spcAft>
                          <a:spcPts val="0"/>
                        </a:spcAft>
                        <a:buSzPts val="1200"/>
                        <a:buFont typeface="Montserrat"/>
                        <a:buChar char="●"/>
                      </a:pPr>
                      <a:r>
                        <a:rPr lang="en" sz="1200">
                          <a:latin typeface="Montserrat"/>
                          <a:ea typeface="Montserrat"/>
                          <a:cs typeface="Montserrat"/>
                          <a:sym typeface="Montserrat"/>
                        </a:rPr>
                        <a:t>No assembly of device required</a:t>
                      </a:r>
                      <a:endParaRPr sz="1200">
                        <a:latin typeface="Montserrat"/>
                        <a:ea typeface="Montserrat"/>
                        <a:cs typeface="Montserrat"/>
                        <a:sym typeface="Montserrat"/>
                      </a:endParaRPr>
                    </a:p>
                  </a:txBody>
                  <a:tcPr marT="63500" marB="63500" marR="63500" marL="63500"/>
                </a:tc>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4" name="Shape 184"/>
        <p:cNvGrpSpPr/>
        <p:nvPr/>
      </p:nvGrpSpPr>
      <p:grpSpPr>
        <a:xfrm>
          <a:off x="0" y="0"/>
          <a:ext cx="0" cy="0"/>
          <a:chOff x="0" y="0"/>
          <a:chExt cx="0" cy="0"/>
        </a:xfrm>
      </p:grpSpPr>
      <p:sp>
        <p:nvSpPr>
          <p:cNvPr id="185" name="Google Shape;185;p29"/>
          <p:cNvSpPr txBox="1"/>
          <p:nvPr/>
        </p:nvSpPr>
        <p:spPr>
          <a:xfrm>
            <a:off x="98875" y="138900"/>
            <a:ext cx="4677000" cy="657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latin typeface="Montserrat"/>
                <a:ea typeface="Montserrat"/>
                <a:cs typeface="Montserrat"/>
                <a:sym typeface="Montserrat"/>
              </a:rPr>
              <a:t>Proof of Concepts</a:t>
            </a:r>
            <a:endParaRPr sz="2400">
              <a:latin typeface="Montserrat"/>
              <a:ea typeface="Montserrat"/>
              <a:cs typeface="Montserrat"/>
              <a:sym typeface="Montserrat"/>
            </a:endParaRPr>
          </a:p>
        </p:txBody>
      </p:sp>
      <p:sp>
        <p:nvSpPr>
          <p:cNvPr id="186" name="Google Shape;186;p29"/>
          <p:cNvSpPr txBox="1"/>
          <p:nvPr/>
        </p:nvSpPr>
        <p:spPr>
          <a:xfrm>
            <a:off x="556075" y="719700"/>
            <a:ext cx="7384800" cy="3815100"/>
          </a:xfrm>
          <a:prstGeom prst="rect">
            <a:avLst/>
          </a:prstGeom>
          <a:noFill/>
          <a:ln>
            <a:noFill/>
          </a:ln>
        </p:spPr>
        <p:txBody>
          <a:bodyPr anchorCtr="0" anchor="t" bIns="91425" lIns="91425" spcFirstLastPara="1" rIns="91425" wrap="square" tIns="91425">
            <a:noAutofit/>
          </a:bodyPr>
          <a:lstStyle/>
          <a:p>
            <a:pPr indent="-381000" lvl="0" marL="457200" rtl="0" algn="l">
              <a:spcBef>
                <a:spcPts val="0"/>
              </a:spcBef>
              <a:spcAft>
                <a:spcPts val="0"/>
              </a:spcAft>
              <a:buSzPts val="2400"/>
              <a:buFont typeface="Montserrat"/>
              <a:buAutoNum type="arabicPeriod"/>
            </a:pPr>
            <a:r>
              <a:rPr lang="en" sz="2400">
                <a:latin typeface="Montserrat"/>
                <a:ea typeface="Montserrat"/>
                <a:cs typeface="Montserrat"/>
                <a:sym typeface="Montserrat"/>
              </a:rPr>
              <a:t>Hardware:</a:t>
            </a:r>
            <a:endParaRPr sz="2400">
              <a:latin typeface="Montserrat"/>
              <a:ea typeface="Montserrat"/>
              <a:cs typeface="Montserrat"/>
              <a:sym typeface="Montserrat"/>
            </a:endParaRPr>
          </a:p>
          <a:p>
            <a:pPr indent="-381000" lvl="1" marL="914400" rtl="0" algn="l">
              <a:spcBef>
                <a:spcPts val="0"/>
              </a:spcBef>
              <a:spcAft>
                <a:spcPts val="0"/>
              </a:spcAft>
              <a:buSzPts val="2400"/>
              <a:buFont typeface="Montserrat"/>
              <a:buAutoNum type="alphaLcPeriod"/>
            </a:pPr>
            <a:r>
              <a:rPr lang="en" sz="2400">
                <a:latin typeface="Montserrat"/>
                <a:ea typeface="Montserrat"/>
                <a:cs typeface="Montserrat"/>
                <a:sym typeface="Montserrat"/>
              </a:rPr>
              <a:t>Resistive force sensor</a:t>
            </a:r>
            <a:endParaRPr sz="2400">
              <a:latin typeface="Montserrat"/>
              <a:ea typeface="Montserrat"/>
              <a:cs typeface="Montserrat"/>
              <a:sym typeface="Montserrat"/>
            </a:endParaRPr>
          </a:p>
          <a:p>
            <a:pPr indent="-381000" lvl="2" marL="1371600" rtl="0" algn="l">
              <a:spcBef>
                <a:spcPts val="0"/>
              </a:spcBef>
              <a:spcAft>
                <a:spcPts val="0"/>
              </a:spcAft>
              <a:buSzPts val="2400"/>
              <a:buFont typeface="Montserrat"/>
              <a:buAutoNum type="romanLcPeriod"/>
            </a:pPr>
            <a:r>
              <a:rPr lang="en" sz="2400">
                <a:latin typeface="Montserrat"/>
                <a:ea typeface="Montserrat"/>
                <a:cs typeface="Montserrat"/>
                <a:sym typeface="Montserrat"/>
              </a:rPr>
              <a:t>Mechanism</a:t>
            </a:r>
            <a:endParaRPr sz="2400">
              <a:latin typeface="Montserrat"/>
              <a:ea typeface="Montserrat"/>
              <a:cs typeface="Montserrat"/>
              <a:sym typeface="Montserrat"/>
            </a:endParaRPr>
          </a:p>
          <a:p>
            <a:pPr indent="-381000" lvl="1" marL="914400" rtl="0" algn="l">
              <a:spcBef>
                <a:spcPts val="0"/>
              </a:spcBef>
              <a:spcAft>
                <a:spcPts val="0"/>
              </a:spcAft>
              <a:buSzPts val="2400"/>
              <a:buFont typeface="Montserrat"/>
              <a:buAutoNum type="alphaLcPeriod"/>
            </a:pPr>
            <a:r>
              <a:rPr lang="en" sz="2400">
                <a:latin typeface="Montserrat"/>
                <a:ea typeface="Montserrat"/>
                <a:cs typeface="Montserrat"/>
                <a:sym typeface="Montserrat"/>
              </a:rPr>
              <a:t>I2C communication protocol</a:t>
            </a:r>
            <a:endParaRPr sz="2400">
              <a:latin typeface="Montserrat"/>
              <a:ea typeface="Montserrat"/>
              <a:cs typeface="Montserrat"/>
              <a:sym typeface="Montserrat"/>
            </a:endParaRPr>
          </a:p>
          <a:p>
            <a:pPr indent="-381000" lvl="2" marL="1371600" rtl="0" algn="l">
              <a:spcBef>
                <a:spcPts val="0"/>
              </a:spcBef>
              <a:spcAft>
                <a:spcPts val="0"/>
              </a:spcAft>
              <a:buSzPts val="2400"/>
              <a:buFont typeface="Montserrat"/>
              <a:buAutoNum type="romanLcPeriod"/>
            </a:pPr>
            <a:r>
              <a:rPr lang="en" sz="2400">
                <a:latin typeface="Montserrat"/>
                <a:ea typeface="Montserrat"/>
                <a:cs typeface="Montserrat"/>
                <a:sym typeface="Montserrat"/>
              </a:rPr>
              <a:t>Definition</a:t>
            </a:r>
            <a:endParaRPr sz="2400">
              <a:latin typeface="Montserrat"/>
              <a:ea typeface="Montserrat"/>
              <a:cs typeface="Montserrat"/>
              <a:sym typeface="Montserrat"/>
            </a:endParaRPr>
          </a:p>
          <a:p>
            <a:pPr indent="-381000" lvl="1" marL="914400" rtl="0" algn="l">
              <a:spcBef>
                <a:spcPts val="0"/>
              </a:spcBef>
              <a:spcAft>
                <a:spcPts val="0"/>
              </a:spcAft>
              <a:buSzPts val="2400"/>
              <a:buFont typeface="Montserrat"/>
              <a:buAutoNum type="alphaLcPeriod"/>
            </a:pPr>
            <a:r>
              <a:rPr lang="en" sz="2400">
                <a:latin typeface="Montserrat"/>
                <a:ea typeface="Montserrat"/>
                <a:cs typeface="Montserrat"/>
                <a:sym typeface="Montserrat"/>
              </a:rPr>
              <a:t>Light sensor </a:t>
            </a:r>
            <a:endParaRPr sz="2400">
              <a:latin typeface="Montserrat"/>
              <a:ea typeface="Montserrat"/>
              <a:cs typeface="Montserrat"/>
              <a:sym typeface="Montserrat"/>
            </a:endParaRPr>
          </a:p>
          <a:p>
            <a:pPr indent="-381000" lvl="2" marL="1371600" rtl="0" algn="l">
              <a:spcBef>
                <a:spcPts val="0"/>
              </a:spcBef>
              <a:spcAft>
                <a:spcPts val="0"/>
              </a:spcAft>
              <a:buSzPts val="2400"/>
              <a:buFont typeface="Montserrat"/>
              <a:buAutoNum type="romanLcPeriod"/>
            </a:pPr>
            <a:r>
              <a:rPr lang="en" sz="2400">
                <a:latin typeface="Montserrat"/>
                <a:ea typeface="Montserrat"/>
                <a:cs typeface="Montserrat"/>
                <a:sym typeface="Montserrat"/>
              </a:rPr>
              <a:t>Mechanism</a:t>
            </a:r>
            <a:endParaRPr sz="2400">
              <a:latin typeface="Montserrat"/>
              <a:ea typeface="Montserrat"/>
              <a:cs typeface="Montserrat"/>
              <a:sym typeface="Montserrat"/>
            </a:endParaRPr>
          </a:p>
          <a:p>
            <a:pPr indent="-381000" lvl="1" marL="914400" rtl="0" algn="l">
              <a:spcBef>
                <a:spcPts val="0"/>
              </a:spcBef>
              <a:spcAft>
                <a:spcPts val="0"/>
              </a:spcAft>
              <a:buSzPts val="2400"/>
              <a:buFont typeface="Montserrat"/>
              <a:buAutoNum type="alphaLcPeriod"/>
            </a:pPr>
            <a:r>
              <a:rPr lang="en" sz="2400">
                <a:latin typeface="Montserrat"/>
                <a:ea typeface="Montserrat"/>
                <a:cs typeface="Montserrat"/>
                <a:sym typeface="Montserrat"/>
              </a:rPr>
              <a:t>Server Details </a:t>
            </a:r>
            <a:endParaRPr sz="2400">
              <a:latin typeface="Montserrat"/>
              <a:ea typeface="Montserrat"/>
              <a:cs typeface="Montserrat"/>
              <a:sym typeface="Montserrat"/>
            </a:endParaRPr>
          </a:p>
          <a:p>
            <a:pPr indent="-381000" lvl="0" marL="457200" rtl="0" algn="l">
              <a:spcBef>
                <a:spcPts val="0"/>
              </a:spcBef>
              <a:spcAft>
                <a:spcPts val="0"/>
              </a:spcAft>
              <a:buSzPts val="2400"/>
              <a:buFont typeface="Montserrat"/>
              <a:buAutoNum type="arabicPeriod"/>
            </a:pPr>
            <a:r>
              <a:rPr lang="en" sz="2400">
                <a:latin typeface="Montserrat"/>
                <a:ea typeface="Montserrat"/>
                <a:cs typeface="Montserrat"/>
                <a:sym typeface="Montserrat"/>
              </a:rPr>
              <a:t>IP clearance </a:t>
            </a:r>
            <a:endParaRPr sz="2400">
              <a:latin typeface="Montserrat"/>
              <a:ea typeface="Montserrat"/>
              <a:cs typeface="Montserrat"/>
              <a:sym typeface="Montserrat"/>
            </a:endParaRPr>
          </a:p>
          <a:p>
            <a:pPr indent="-381000" lvl="1" marL="914400" rtl="0" algn="l">
              <a:spcBef>
                <a:spcPts val="0"/>
              </a:spcBef>
              <a:spcAft>
                <a:spcPts val="0"/>
              </a:spcAft>
              <a:buSzPts val="2400"/>
              <a:buFont typeface="Montserrat"/>
              <a:buAutoNum type="alphaLcPeriod"/>
            </a:pPr>
            <a:r>
              <a:rPr lang="en" sz="2400">
                <a:latin typeface="Montserrat"/>
                <a:ea typeface="Montserrat"/>
                <a:cs typeface="Montserrat"/>
                <a:sym typeface="Montserrat"/>
              </a:rPr>
              <a:t>Milkmaid</a:t>
            </a:r>
            <a:endParaRPr sz="2400">
              <a:latin typeface="Montserrat"/>
              <a:ea typeface="Montserrat"/>
              <a:cs typeface="Montserrat"/>
              <a:sym typeface="Montserrat"/>
            </a:endParaRPr>
          </a:p>
          <a:p>
            <a:pPr indent="-381000" lvl="2" marL="1371600" rtl="0" algn="l">
              <a:spcBef>
                <a:spcPts val="0"/>
              </a:spcBef>
              <a:spcAft>
                <a:spcPts val="0"/>
              </a:spcAft>
              <a:buSzPts val="2400"/>
              <a:buFont typeface="Montserrat"/>
              <a:buAutoNum type="romanLcPeriod"/>
            </a:pPr>
            <a:r>
              <a:rPr lang="en" sz="2400">
                <a:latin typeface="Montserrat"/>
                <a:ea typeface="Montserrat"/>
                <a:cs typeface="Montserrat"/>
                <a:sym typeface="Montserrat"/>
              </a:rPr>
              <a:t>How we are different from them </a:t>
            </a:r>
            <a:endParaRPr sz="2400">
              <a:latin typeface="Montserrat"/>
              <a:ea typeface="Montserrat"/>
              <a:cs typeface="Montserrat"/>
              <a:sym typeface="Montserrat"/>
            </a:endParaRPr>
          </a:p>
        </p:txBody>
      </p:sp>
      <p:pic>
        <p:nvPicPr>
          <p:cNvPr id="187" name="Google Shape;187;p29"/>
          <p:cNvPicPr preferRelativeResize="0"/>
          <p:nvPr/>
        </p:nvPicPr>
        <p:blipFill>
          <a:blip r:embed="rId3">
            <a:alphaModFix/>
          </a:blip>
          <a:stretch>
            <a:fillRect/>
          </a:stretch>
        </p:blipFill>
        <p:spPr>
          <a:xfrm>
            <a:off x="7478287" y="2075450"/>
            <a:ext cx="1420425" cy="1435550"/>
          </a:xfrm>
          <a:prstGeom prst="rect">
            <a:avLst/>
          </a:prstGeom>
          <a:noFill/>
          <a:ln>
            <a:noFill/>
          </a:ln>
        </p:spPr>
      </p:pic>
      <p:pic>
        <p:nvPicPr>
          <p:cNvPr id="188" name="Google Shape;188;p29"/>
          <p:cNvPicPr preferRelativeResize="0"/>
          <p:nvPr/>
        </p:nvPicPr>
        <p:blipFill>
          <a:blip r:embed="rId4">
            <a:alphaModFix/>
          </a:blip>
          <a:stretch>
            <a:fillRect/>
          </a:stretch>
        </p:blipFill>
        <p:spPr>
          <a:xfrm>
            <a:off x="7412913" y="412225"/>
            <a:ext cx="1551150" cy="977575"/>
          </a:xfrm>
          <a:prstGeom prst="rect">
            <a:avLst/>
          </a:prstGeom>
          <a:noFill/>
          <a:ln>
            <a:noFill/>
          </a:ln>
        </p:spPr>
      </p:pic>
      <p:pic>
        <p:nvPicPr>
          <p:cNvPr id="189" name="Google Shape;189;p29"/>
          <p:cNvPicPr preferRelativeResize="0"/>
          <p:nvPr/>
        </p:nvPicPr>
        <p:blipFill>
          <a:blip r:embed="rId5">
            <a:alphaModFix/>
          </a:blip>
          <a:stretch>
            <a:fillRect/>
          </a:stretch>
        </p:blipFill>
        <p:spPr>
          <a:xfrm>
            <a:off x="7585275" y="3597850"/>
            <a:ext cx="1206401" cy="1323926"/>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3" name="Shape 193"/>
        <p:cNvGrpSpPr/>
        <p:nvPr/>
      </p:nvGrpSpPr>
      <p:grpSpPr>
        <a:xfrm>
          <a:off x="0" y="0"/>
          <a:ext cx="0" cy="0"/>
          <a:chOff x="0" y="0"/>
          <a:chExt cx="0" cy="0"/>
        </a:xfrm>
      </p:grpSpPr>
      <p:sp>
        <p:nvSpPr>
          <p:cNvPr id="194" name="Google Shape;194;p30"/>
          <p:cNvSpPr txBox="1"/>
          <p:nvPr>
            <p:ph type="title"/>
          </p:nvPr>
        </p:nvSpPr>
        <p:spPr>
          <a:xfrm>
            <a:off x="311700" y="368825"/>
            <a:ext cx="8622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000">
                <a:latin typeface="Montserrat"/>
                <a:ea typeface="Montserrat"/>
                <a:cs typeface="Montserrat"/>
                <a:sym typeface="Montserrat"/>
              </a:rPr>
              <a:t>Program Risk: MilkMaid (Similar Product)</a:t>
            </a:r>
            <a:endParaRPr b="1" sz="3000">
              <a:latin typeface="Montserrat"/>
              <a:ea typeface="Montserrat"/>
              <a:cs typeface="Montserrat"/>
              <a:sym typeface="Montserrat"/>
            </a:endParaRPr>
          </a:p>
        </p:txBody>
      </p:sp>
      <p:sp>
        <p:nvSpPr>
          <p:cNvPr id="195" name="Google Shape;195;p30"/>
          <p:cNvSpPr txBox="1"/>
          <p:nvPr>
            <p:ph idx="1" type="body"/>
          </p:nvPr>
        </p:nvSpPr>
        <p:spPr>
          <a:xfrm>
            <a:off x="311700" y="1076275"/>
            <a:ext cx="8323500" cy="34164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Clr>
                <a:srgbClr val="000000"/>
              </a:buClr>
              <a:buSzPts val="2400"/>
              <a:buFont typeface="Montserrat"/>
              <a:buChar char="●"/>
            </a:pPr>
            <a:r>
              <a:rPr lang="en" sz="2400">
                <a:solidFill>
                  <a:srgbClr val="000000"/>
                </a:solidFill>
                <a:latin typeface="Montserrat"/>
                <a:ea typeface="Montserrat"/>
                <a:cs typeface="Montserrat"/>
                <a:sym typeface="Montserrat"/>
              </a:rPr>
              <a:t>Reports volume of remaining milk</a:t>
            </a:r>
            <a:endParaRPr sz="2400">
              <a:solidFill>
                <a:srgbClr val="000000"/>
              </a:solidFill>
              <a:latin typeface="Montserrat"/>
              <a:ea typeface="Montserrat"/>
              <a:cs typeface="Montserrat"/>
              <a:sym typeface="Montserrat"/>
            </a:endParaRPr>
          </a:p>
          <a:p>
            <a:pPr indent="-381000" lvl="0" marL="457200" rtl="0" algn="l">
              <a:spcBef>
                <a:spcPts val="0"/>
              </a:spcBef>
              <a:spcAft>
                <a:spcPts val="0"/>
              </a:spcAft>
              <a:buClr>
                <a:srgbClr val="000000"/>
              </a:buClr>
              <a:buSzPts val="2400"/>
              <a:buFont typeface="Montserrat"/>
              <a:buChar char="●"/>
            </a:pPr>
            <a:r>
              <a:rPr lang="en" sz="2400">
                <a:solidFill>
                  <a:srgbClr val="000000"/>
                </a:solidFill>
                <a:latin typeface="Montserrat"/>
                <a:ea typeface="Montserrat"/>
                <a:cs typeface="Montserrat"/>
                <a:sym typeface="Montserrat"/>
              </a:rPr>
              <a:t>Notifies user when milk reaches expiration date</a:t>
            </a:r>
            <a:endParaRPr sz="2400">
              <a:solidFill>
                <a:srgbClr val="000000"/>
              </a:solidFill>
              <a:latin typeface="Montserrat"/>
              <a:ea typeface="Montserrat"/>
              <a:cs typeface="Montserrat"/>
              <a:sym typeface="Montserrat"/>
            </a:endParaRPr>
          </a:p>
          <a:p>
            <a:pPr indent="-381000" lvl="0" marL="457200" rtl="0" algn="l">
              <a:spcBef>
                <a:spcPts val="0"/>
              </a:spcBef>
              <a:spcAft>
                <a:spcPts val="0"/>
              </a:spcAft>
              <a:buClr>
                <a:srgbClr val="000000"/>
              </a:buClr>
              <a:buSzPts val="2400"/>
              <a:buFont typeface="Montserrat"/>
              <a:buChar char="●"/>
            </a:pPr>
            <a:r>
              <a:rPr lang="en" sz="2400">
                <a:solidFill>
                  <a:srgbClr val="000000"/>
                </a:solidFill>
                <a:latin typeface="Montserrat"/>
                <a:ea typeface="Montserrat"/>
                <a:cs typeface="Montserrat"/>
                <a:sym typeface="Montserrat"/>
              </a:rPr>
              <a:t>Utilizes pH sensors for accuracy</a:t>
            </a:r>
            <a:endParaRPr sz="2400">
              <a:solidFill>
                <a:srgbClr val="000000"/>
              </a:solidFill>
              <a:latin typeface="Montserrat"/>
              <a:ea typeface="Montserrat"/>
              <a:cs typeface="Montserrat"/>
              <a:sym typeface="Montserrat"/>
            </a:endParaRPr>
          </a:p>
          <a:p>
            <a:pPr indent="0" lvl="0" marL="0" rtl="0" algn="l">
              <a:spcBef>
                <a:spcPts val="0"/>
              </a:spcBef>
              <a:spcAft>
                <a:spcPts val="0"/>
              </a:spcAft>
              <a:buNone/>
            </a:pPr>
            <a:r>
              <a:t/>
            </a:r>
            <a:endParaRPr sz="2400">
              <a:solidFill>
                <a:srgbClr val="000000"/>
              </a:solidFill>
              <a:latin typeface="Montserrat"/>
              <a:ea typeface="Montserrat"/>
              <a:cs typeface="Montserrat"/>
              <a:sym typeface="Montserrat"/>
            </a:endParaRPr>
          </a:p>
          <a:p>
            <a:pPr indent="0" lvl="0" marL="0" rtl="0" algn="l">
              <a:spcBef>
                <a:spcPts val="0"/>
              </a:spcBef>
              <a:spcAft>
                <a:spcPts val="0"/>
              </a:spcAft>
              <a:buNone/>
            </a:pPr>
            <a:r>
              <a:rPr b="1" lang="en" sz="2400">
                <a:solidFill>
                  <a:srgbClr val="000000"/>
                </a:solidFill>
                <a:latin typeface="Montserrat"/>
                <a:ea typeface="Montserrat"/>
                <a:cs typeface="Montserrat"/>
                <a:sym typeface="Montserrat"/>
              </a:rPr>
              <a:t>Mitigation</a:t>
            </a:r>
            <a:endParaRPr b="1" sz="2400">
              <a:solidFill>
                <a:srgbClr val="000000"/>
              </a:solidFill>
              <a:latin typeface="Montserrat"/>
              <a:ea typeface="Montserrat"/>
              <a:cs typeface="Montserrat"/>
              <a:sym typeface="Montserrat"/>
            </a:endParaRPr>
          </a:p>
          <a:p>
            <a:pPr indent="-381000" lvl="0" marL="457200" rtl="0" algn="l">
              <a:spcBef>
                <a:spcPts val="0"/>
              </a:spcBef>
              <a:spcAft>
                <a:spcPts val="0"/>
              </a:spcAft>
              <a:buClr>
                <a:srgbClr val="000000"/>
              </a:buClr>
              <a:buSzPts val="2400"/>
              <a:buFont typeface="Montserrat"/>
              <a:buChar char="●"/>
            </a:pPr>
            <a:r>
              <a:rPr lang="en" sz="2400">
                <a:solidFill>
                  <a:srgbClr val="000000"/>
                </a:solidFill>
                <a:latin typeface="Montserrat"/>
                <a:ea typeface="Montserrat"/>
                <a:cs typeface="Montserrat"/>
                <a:sym typeface="Montserrat"/>
              </a:rPr>
              <a:t>Liquids other than milk can be used in Milky</a:t>
            </a:r>
            <a:endParaRPr sz="2400">
              <a:solidFill>
                <a:srgbClr val="000000"/>
              </a:solidFill>
              <a:latin typeface="Montserrat"/>
              <a:ea typeface="Montserrat"/>
              <a:cs typeface="Montserrat"/>
              <a:sym typeface="Montserrat"/>
            </a:endParaRPr>
          </a:p>
          <a:p>
            <a:pPr indent="-381000" lvl="0" marL="457200" rtl="0" algn="l">
              <a:spcBef>
                <a:spcPts val="0"/>
              </a:spcBef>
              <a:spcAft>
                <a:spcPts val="0"/>
              </a:spcAft>
              <a:buClr>
                <a:srgbClr val="000000"/>
              </a:buClr>
              <a:buSzPts val="2400"/>
              <a:buFont typeface="Montserrat"/>
              <a:buChar char="●"/>
            </a:pPr>
            <a:r>
              <a:rPr lang="en" sz="2400">
                <a:solidFill>
                  <a:srgbClr val="000000"/>
                </a:solidFill>
                <a:latin typeface="Montserrat"/>
                <a:ea typeface="Montserrat"/>
                <a:cs typeface="Montserrat"/>
                <a:sym typeface="Montserrat"/>
              </a:rPr>
              <a:t>Liquid does not need to be transferred to unique vessel</a:t>
            </a:r>
            <a:endParaRPr sz="2400">
              <a:solidFill>
                <a:srgbClr val="000000"/>
              </a:solidFill>
              <a:latin typeface="Montserrat"/>
              <a:ea typeface="Montserrat"/>
              <a:cs typeface="Montserrat"/>
              <a:sym typeface="Montserrat"/>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9" name="Shape 199"/>
        <p:cNvGrpSpPr/>
        <p:nvPr/>
      </p:nvGrpSpPr>
      <p:grpSpPr>
        <a:xfrm>
          <a:off x="0" y="0"/>
          <a:ext cx="0" cy="0"/>
          <a:chOff x="0" y="0"/>
          <a:chExt cx="0" cy="0"/>
        </a:xfrm>
      </p:grpSpPr>
      <p:sp>
        <p:nvSpPr>
          <p:cNvPr id="200" name="Google Shape;200;p3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600">
                <a:latin typeface="Montserrat"/>
                <a:ea typeface="Montserrat"/>
                <a:cs typeface="Montserrat"/>
                <a:sym typeface="Montserrat"/>
              </a:rPr>
              <a:t>FMECA Issue: Incorrect Expiration Date Output</a:t>
            </a:r>
            <a:endParaRPr b="1" sz="2600">
              <a:latin typeface="Montserrat"/>
              <a:ea typeface="Montserrat"/>
              <a:cs typeface="Montserrat"/>
              <a:sym typeface="Montserrat"/>
            </a:endParaRPr>
          </a:p>
        </p:txBody>
      </p:sp>
      <p:sp>
        <p:nvSpPr>
          <p:cNvPr id="201" name="Google Shape;201;p31"/>
          <p:cNvSpPr txBox="1"/>
          <p:nvPr>
            <p:ph idx="1" type="body"/>
          </p:nvPr>
        </p:nvSpPr>
        <p:spPr>
          <a:xfrm>
            <a:off x="311700" y="1152475"/>
            <a:ext cx="5258100" cy="34164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Clr>
                <a:srgbClr val="000000"/>
              </a:buClr>
              <a:buSzPts val="2400"/>
              <a:buFont typeface="Montserrat"/>
              <a:buChar char="●"/>
            </a:pPr>
            <a:r>
              <a:rPr lang="en" sz="2400">
                <a:solidFill>
                  <a:srgbClr val="000000"/>
                </a:solidFill>
                <a:latin typeface="Montserrat"/>
                <a:ea typeface="Montserrat"/>
                <a:cs typeface="Montserrat"/>
                <a:sym typeface="Montserrat"/>
              </a:rPr>
              <a:t>Liquid left out for too long</a:t>
            </a:r>
            <a:endParaRPr sz="2400">
              <a:solidFill>
                <a:srgbClr val="000000"/>
              </a:solidFill>
              <a:latin typeface="Montserrat"/>
              <a:ea typeface="Montserrat"/>
              <a:cs typeface="Montserrat"/>
              <a:sym typeface="Montserrat"/>
            </a:endParaRPr>
          </a:p>
          <a:p>
            <a:pPr indent="-381000" lvl="0" marL="457200" rtl="0" algn="l">
              <a:spcBef>
                <a:spcPts val="0"/>
              </a:spcBef>
              <a:spcAft>
                <a:spcPts val="0"/>
              </a:spcAft>
              <a:buClr>
                <a:srgbClr val="000000"/>
              </a:buClr>
              <a:buSzPts val="2400"/>
              <a:buFont typeface="Montserrat"/>
              <a:buChar char="●"/>
            </a:pPr>
            <a:r>
              <a:rPr lang="en" sz="2400">
                <a:solidFill>
                  <a:srgbClr val="000000"/>
                </a:solidFill>
                <a:latin typeface="Montserrat"/>
                <a:ea typeface="Montserrat"/>
                <a:cs typeface="Montserrat"/>
                <a:sym typeface="Montserrat"/>
              </a:rPr>
              <a:t>Logging Liquid 1 into Milky, later accidentally placing Liquid 2 onto Milky (with diff. expiration)</a:t>
            </a:r>
            <a:endParaRPr sz="2400">
              <a:solidFill>
                <a:srgbClr val="000000"/>
              </a:solidFill>
              <a:latin typeface="Montserrat"/>
              <a:ea typeface="Montserrat"/>
              <a:cs typeface="Montserrat"/>
              <a:sym typeface="Montserrat"/>
            </a:endParaRPr>
          </a:p>
          <a:p>
            <a:pPr indent="0" lvl="0" marL="0" rtl="0" algn="l">
              <a:spcBef>
                <a:spcPts val="1600"/>
              </a:spcBef>
              <a:spcAft>
                <a:spcPts val="0"/>
              </a:spcAft>
              <a:buNone/>
            </a:pPr>
            <a:r>
              <a:rPr b="1" lang="en" sz="2400">
                <a:solidFill>
                  <a:srgbClr val="000000"/>
                </a:solidFill>
                <a:latin typeface="Montserrat"/>
                <a:ea typeface="Montserrat"/>
                <a:cs typeface="Montserrat"/>
                <a:sym typeface="Montserrat"/>
              </a:rPr>
              <a:t>Mitigation </a:t>
            </a:r>
            <a:r>
              <a:rPr lang="en" sz="2400">
                <a:solidFill>
                  <a:srgbClr val="000000"/>
                </a:solidFill>
                <a:latin typeface="Montserrat"/>
                <a:ea typeface="Montserrat"/>
                <a:cs typeface="Montserrat"/>
                <a:sym typeface="Montserrat"/>
              </a:rPr>
              <a:t>- Milky warns user prior to use</a:t>
            </a:r>
            <a:endParaRPr sz="2400">
              <a:solidFill>
                <a:srgbClr val="000000"/>
              </a:solidFill>
              <a:latin typeface="Montserrat"/>
              <a:ea typeface="Montserrat"/>
              <a:cs typeface="Montserrat"/>
              <a:sym typeface="Montserrat"/>
            </a:endParaRPr>
          </a:p>
          <a:p>
            <a:pPr indent="0" lvl="0" marL="0" rtl="0" algn="l">
              <a:spcBef>
                <a:spcPts val="1600"/>
              </a:spcBef>
              <a:spcAft>
                <a:spcPts val="1600"/>
              </a:spcAft>
              <a:buNone/>
            </a:pPr>
            <a:r>
              <a:t/>
            </a:r>
            <a:endParaRPr sz="2400">
              <a:latin typeface="Montserrat"/>
              <a:ea typeface="Montserrat"/>
              <a:cs typeface="Montserrat"/>
              <a:sym typeface="Montserrat"/>
            </a:endParaRPr>
          </a:p>
        </p:txBody>
      </p:sp>
      <p:pic>
        <p:nvPicPr>
          <p:cNvPr id="202" name="Google Shape;202;p31"/>
          <p:cNvPicPr preferRelativeResize="0"/>
          <p:nvPr/>
        </p:nvPicPr>
        <p:blipFill>
          <a:blip r:embed="rId3">
            <a:alphaModFix/>
          </a:blip>
          <a:stretch>
            <a:fillRect/>
          </a:stretch>
        </p:blipFill>
        <p:spPr>
          <a:xfrm>
            <a:off x="5722200" y="1302175"/>
            <a:ext cx="3037600" cy="30376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 name="Shape 59"/>
        <p:cNvGrpSpPr/>
        <p:nvPr/>
      </p:nvGrpSpPr>
      <p:grpSpPr>
        <a:xfrm>
          <a:off x="0" y="0"/>
          <a:ext cx="0" cy="0"/>
          <a:chOff x="0" y="0"/>
          <a:chExt cx="0" cy="0"/>
        </a:xfrm>
      </p:grpSpPr>
      <p:pic>
        <p:nvPicPr>
          <p:cNvPr id="60" name="Google Shape;60;p14"/>
          <p:cNvPicPr preferRelativeResize="0"/>
          <p:nvPr/>
        </p:nvPicPr>
        <p:blipFill>
          <a:blip r:embed="rId3">
            <a:alphaModFix/>
          </a:blip>
          <a:stretch>
            <a:fillRect/>
          </a:stretch>
        </p:blipFill>
        <p:spPr>
          <a:xfrm>
            <a:off x="1524000" y="881063"/>
            <a:ext cx="6096000" cy="3533775"/>
          </a:xfrm>
          <a:prstGeom prst="rect">
            <a:avLst/>
          </a:prstGeom>
          <a:noFill/>
          <a:ln>
            <a:noFill/>
          </a:ln>
        </p:spPr>
      </p:pic>
      <p:sp>
        <p:nvSpPr>
          <p:cNvPr id="61" name="Google Shape;61;p14"/>
          <p:cNvSpPr txBox="1"/>
          <p:nvPr/>
        </p:nvSpPr>
        <p:spPr>
          <a:xfrm>
            <a:off x="1447800" y="291150"/>
            <a:ext cx="6096000" cy="49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latin typeface="Montserrat"/>
                <a:ea typeface="Montserrat"/>
                <a:cs typeface="Montserrat"/>
                <a:sym typeface="Montserrat"/>
              </a:rPr>
              <a:t>Problem:</a:t>
            </a:r>
            <a:endParaRPr b="1" sz="3000">
              <a:latin typeface="Montserrat"/>
              <a:ea typeface="Montserrat"/>
              <a:cs typeface="Montserrat"/>
              <a:sym typeface="Montserrat"/>
            </a:endParaRPr>
          </a:p>
        </p:txBody>
      </p:sp>
      <p:sp>
        <p:nvSpPr>
          <p:cNvPr id="62" name="Google Shape;62;p14"/>
          <p:cNvSpPr txBox="1"/>
          <p:nvPr/>
        </p:nvSpPr>
        <p:spPr>
          <a:xfrm>
            <a:off x="10375" y="900"/>
            <a:ext cx="2137800" cy="29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6" name="Shape 206"/>
        <p:cNvGrpSpPr/>
        <p:nvPr/>
      </p:nvGrpSpPr>
      <p:grpSpPr>
        <a:xfrm>
          <a:off x="0" y="0"/>
          <a:ext cx="0" cy="0"/>
          <a:chOff x="0" y="0"/>
          <a:chExt cx="0" cy="0"/>
        </a:xfrm>
      </p:grpSpPr>
      <p:sp>
        <p:nvSpPr>
          <p:cNvPr id="207" name="Google Shape;207;p3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700">
                <a:latin typeface="Montserrat"/>
                <a:ea typeface="Montserrat"/>
                <a:cs typeface="Montserrat"/>
                <a:sym typeface="Montserrat"/>
              </a:rPr>
              <a:t>FMECA Issue: Incorrect Liquid Volume Output</a:t>
            </a:r>
            <a:endParaRPr b="1" sz="2700">
              <a:latin typeface="Montserrat"/>
              <a:ea typeface="Montserrat"/>
              <a:cs typeface="Montserrat"/>
              <a:sym typeface="Montserrat"/>
            </a:endParaRPr>
          </a:p>
        </p:txBody>
      </p:sp>
      <p:sp>
        <p:nvSpPr>
          <p:cNvPr id="208" name="Google Shape;208;p32"/>
          <p:cNvSpPr txBox="1"/>
          <p:nvPr>
            <p:ph idx="1" type="body"/>
          </p:nvPr>
        </p:nvSpPr>
        <p:spPr>
          <a:xfrm>
            <a:off x="311700" y="1152475"/>
            <a:ext cx="5094900" cy="34164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Clr>
                <a:srgbClr val="000000"/>
              </a:buClr>
              <a:buSzPts val="2400"/>
              <a:buFont typeface="Montserrat"/>
              <a:buChar char="●"/>
            </a:pPr>
            <a:r>
              <a:rPr lang="en" sz="2400">
                <a:solidFill>
                  <a:srgbClr val="000000"/>
                </a:solidFill>
                <a:latin typeface="Montserrat"/>
                <a:ea typeface="Montserrat"/>
                <a:cs typeface="Montserrat"/>
                <a:sym typeface="Montserrat"/>
              </a:rPr>
              <a:t>Wrong liquid input into app</a:t>
            </a:r>
            <a:endParaRPr sz="2400">
              <a:solidFill>
                <a:srgbClr val="000000"/>
              </a:solidFill>
              <a:latin typeface="Montserrat"/>
              <a:ea typeface="Montserrat"/>
              <a:cs typeface="Montserrat"/>
              <a:sym typeface="Montserrat"/>
            </a:endParaRPr>
          </a:p>
          <a:p>
            <a:pPr indent="-381000" lvl="0" marL="457200" rtl="0" algn="l">
              <a:spcBef>
                <a:spcPts val="0"/>
              </a:spcBef>
              <a:spcAft>
                <a:spcPts val="0"/>
              </a:spcAft>
              <a:buClr>
                <a:srgbClr val="000000"/>
              </a:buClr>
              <a:buSzPts val="2400"/>
              <a:buFont typeface="Montserrat"/>
              <a:buChar char="●"/>
            </a:pPr>
            <a:r>
              <a:rPr lang="en" sz="2400">
                <a:solidFill>
                  <a:srgbClr val="000000"/>
                </a:solidFill>
                <a:latin typeface="Montserrat"/>
                <a:ea typeface="Montserrat"/>
                <a:cs typeface="Montserrat"/>
                <a:sym typeface="Montserrat"/>
              </a:rPr>
              <a:t>Liquid container only partially on scale</a:t>
            </a:r>
            <a:endParaRPr sz="2400">
              <a:solidFill>
                <a:srgbClr val="000000"/>
              </a:solidFill>
              <a:latin typeface="Montserrat"/>
              <a:ea typeface="Montserrat"/>
              <a:cs typeface="Montserrat"/>
              <a:sym typeface="Montserrat"/>
            </a:endParaRPr>
          </a:p>
          <a:p>
            <a:pPr indent="-381000" lvl="0" marL="457200" rtl="0" algn="l">
              <a:spcBef>
                <a:spcPts val="0"/>
              </a:spcBef>
              <a:spcAft>
                <a:spcPts val="0"/>
              </a:spcAft>
              <a:buClr>
                <a:srgbClr val="000000"/>
              </a:buClr>
              <a:buSzPts val="2400"/>
              <a:buFont typeface="Montserrat"/>
              <a:buChar char="●"/>
            </a:pPr>
            <a:r>
              <a:rPr lang="en" sz="2400">
                <a:solidFill>
                  <a:srgbClr val="000000"/>
                </a:solidFill>
                <a:latin typeface="Montserrat"/>
                <a:ea typeface="Montserrat"/>
                <a:cs typeface="Montserrat"/>
                <a:sym typeface="Montserrat"/>
              </a:rPr>
              <a:t>Item falls onto weight scale</a:t>
            </a:r>
            <a:endParaRPr sz="2400">
              <a:solidFill>
                <a:srgbClr val="000000"/>
              </a:solidFill>
              <a:latin typeface="Montserrat"/>
              <a:ea typeface="Montserrat"/>
              <a:cs typeface="Montserrat"/>
              <a:sym typeface="Montserrat"/>
            </a:endParaRPr>
          </a:p>
          <a:p>
            <a:pPr indent="0" lvl="0" marL="0" rtl="0" algn="l">
              <a:lnSpc>
                <a:spcPct val="100000"/>
              </a:lnSpc>
              <a:spcBef>
                <a:spcPts val="1600"/>
              </a:spcBef>
              <a:spcAft>
                <a:spcPts val="0"/>
              </a:spcAft>
              <a:buNone/>
            </a:pPr>
            <a:r>
              <a:t/>
            </a:r>
            <a:endParaRPr sz="2400">
              <a:solidFill>
                <a:srgbClr val="000000"/>
              </a:solidFill>
              <a:latin typeface="Montserrat"/>
              <a:ea typeface="Montserrat"/>
              <a:cs typeface="Montserrat"/>
              <a:sym typeface="Montserrat"/>
            </a:endParaRPr>
          </a:p>
          <a:p>
            <a:pPr indent="0" lvl="0" marL="0" rtl="0" algn="l">
              <a:spcBef>
                <a:spcPts val="1600"/>
              </a:spcBef>
              <a:spcAft>
                <a:spcPts val="1600"/>
              </a:spcAft>
              <a:buNone/>
            </a:pPr>
            <a:r>
              <a:rPr b="1" lang="en" sz="2400">
                <a:solidFill>
                  <a:srgbClr val="000000"/>
                </a:solidFill>
                <a:latin typeface="Montserrat"/>
                <a:ea typeface="Montserrat"/>
                <a:cs typeface="Montserrat"/>
                <a:sym typeface="Montserrat"/>
              </a:rPr>
              <a:t>Mitigation</a:t>
            </a:r>
            <a:r>
              <a:rPr lang="en" sz="2400">
                <a:solidFill>
                  <a:srgbClr val="000000"/>
                </a:solidFill>
                <a:latin typeface="Montserrat"/>
                <a:ea typeface="Montserrat"/>
                <a:cs typeface="Montserrat"/>
                <a:sym typeface="Montserrat"/>
              </a:rPr>
              <a:t> - warns user, notifies user when weight changes</a:t>
            </a:r>
            <a:endParaRPr sz="2400">
              <a:solidFill>
                <a:srgbClr val="000000"/>
              </a:solidFill>
              <a:latin typeface="Montserrat"/>
              <a:ea typeface="Montserrat"/>
              <a:cs typeface="Montserrat"/>
              <a:sym typeface="Montserrat"/>
            </a:endParaRPr>
          </a:p>
        </p:txBody>
      </p:sp>
      <p:pic>
        <p:nvPicPr>
          <p:cNvPr id="209" name="Google Shape;209;p32"/>
          <p:cNvPicPr preferRelativeResize="0"/>
          <p:nvPr/>
        </p:nvPicPr>
        <p:blipFill rotWithShape="1">
          <a:blip r:embed="rId3">
            <a:alphaModFix/>
          </a:blip>
          <a:srcRect b="34465" l="13113" r="42299" t="31694"/>
          <a:stretch/>
        </p:blipFill>
        <p:spPr>
          <a:xfrm>
            <a:off x="5792150" y="1152475"/>
            <a:ext cx="1879725" cy="1525323"/>
          </a:xfrm>
          <a:prstGeom prst="rect">
            <a:avLst/>
          </a:prstGeom>
          <a:noFill/>
          <a:ln>
            <a:noFill/>
          </a:ln>
        </p:spPr>
      </p:pic>
      <p:pic>
        <p:nvPicPr>
          <p:cNvPr id="210" name="Google Shape;210;p32"/>
          <p:cNvPicPr preferRelativeResize="0"/>
          <p:nvPr/>
        </p:nvPicPr>
        <p:blipFill>
          <a:blip r:embed="rId4">
            <a:alphaModFix/>
          </a:blip>
          <a:stretch>
            <a:fillRect/>
          </a:stretch>
        </p:blipFill>
        <p:spPr>
          <a:xfrm>
            <a:off x="5792150" y="2893300"/>
            <a:ext cx="1879725" cy="1879725"/>
          </a:xfrm>
          <a:prstGeom prst="rect">
            <a:avLst/>
          </a:prstGeom>
          <a:noFill/>
          <a:ln>
            <a:noFill/>
          </a:ln>
        </p:spPr>
      </p:pic>
      <p:sp>
        <p:nvSpPr>
          <p:cNvPr id="211" name="Google Shape;211;p32"/>
          <p:cNvSpPr txBox="1"/>
          <p:nvPr/>
        </p:nvSpPr>
        <p:spPr>
          <a:xfrm>
            <a:off x="7842000" y="1331950"/>
            <a:ext cx="748200" cy="89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700">
                <a:solidFill>
                  <a:srgbClr val="980000"/>
                </a:solidFill>
                <a:latin typeface="Impact"/>
                <a:ea typeface="Impact"/>
                <a:cs typeface="Impact"/>
                <a:sym typeface="Impact"/>
              </a:rPr>
              <a:t>TOO MUCH MILK</a:t>
            </a:r>
            <a:endParaRPr sz="1700">
              <a:solidFill>
                <a:srgbClr val="980000"/>
              </a:solidFill>
              <a:latin typeface="Impact"/>
              <a:ea typeface="Impact"/>
              <a:cs typeface="Impact"/>
              <a:sym typeface="Impact"/>
            </a:endParaRPr>
          </a:p>
        </p:txBody>
      </p:sp>
      <p:sp>
        <p:nvSpPr>
          <p:cNvPr id="212" name="Google Shape;212;p32"/>
          <p:cNvSpPr txBox="1"/>
          <p:nvPr/>
        </p:nvSpPr>
        <p:spPr>
          <a:xfrm>
            <a:off x="7842000" y="3576775"/>
            <a:ext cx="748200" cy="83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700">
                <a:solidFill>
                  <a:srgbClr val="980000"/>
                </a:solidFill>
                <a:latin typeface="Impact"/>
                <a:ea typeface="Impact"/>
                <a:cs typeface="Impact"/>
                <a:sym typeface="Impact"/>
              </a:rPr>
              <a:t>NO MILK</a:t>
            </a:r>
            <a:endParaRPr sz="1700">
              <a:solidFill>
                <a:srgbClr val="980000"/>
              </a:solidFill>
              <a:latin typeface="Impact"/>
              <a:ea typeface="Impact"/>
              <a:cs typeface="Impact"/>
              <a:sym typeface="Impact"/>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6" name="Shape 216"/>
        <p:cNvGrpSpPr/>
        <p:nvPr/>
      </p:nvGrpSpPr>
      <p:grpSpPr>
        <a:xfrm>
          <a:off x="0" y="0"/>
          <a:ext cx="0" cy="0"/>
          <a:chOff x="0" y="0"/>
          <a:chExt cx="0" cy="0"/>
        </a:xfrm>
      </p:grpSpPr>
      <p:sp>
        <p:nvSpPr>
          <p:cNvPr id="217" name="Google Shape;217;p33"/>
          <p:cNvSpPr txBox="1"/>
          <p:nvPr>
            <p:ph type="title"/>
          </p:nvPr>
        </p:nvSpPr>
        <p:spPr>
          <a:xfrm>
            <a:off x="311700" y="2926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Montserrat"/>
                <a:ea typeface="Montserrat"/>
                <a:cs typeface="Montserrat"/>
                <a:sym typeface="Montserrat"/>
              </a:rPr>
              <a:t>FMECA Issue: Loss of Functionality in Device</a:t>
            </a:r>
            <a:endParaRPr b="1">
              <a:latin typeface="Montserrat"/>
              <a:ea typeface="Montserrat"/>
              <a:cs typeface="Montserrat"/>
              <a:sym typeface="Montserrat"/>
            </a:endParaRPr>
          </a:p>
        </p:txBody>
      </p:sp>
      <p:sp>
        <p:nvSpPr>
          <p:cNvPr id="218" name="Google Shape;218;p33"/>
          <p:cNvSpPr txBox="1"/>
          <p:nvPr>
            <p:ph idx="1" type="body"/>
          </p:nvPr>
        </p:nvSpPr>
        <p:spPr>
          <a:xfrm>
            <a:off x="311700" y="1000075"/>
            <a:ext cx="8697600" cy="34164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Clr>
                <a:srgbClr val="000000"/>
              </a:buClr>
              <a:buSzPts val="2200"/>
              <a:buFont typeface="Montserrat"/>
              <a:buChar char="●"/>
            </a:pPr>
            <a:r>
              <a:rPr lang="en" sz="2200">
                <a:solidFill>
                  <a:srgbClr val="000000"/>
                </a:solidFill>
                <a:latin typeface="Montserrat"/>
                <a:ea typeface="Montserrat"/>
                <a:cs typeface="Montserrat"/>
                <a:sym typeface="Montserrat"/>
              </a:rPr>
              <a:t>Spilling liquids onto Milky</a:t>
            </a:r>
            <a:endParaRPr sz="2200">
              <a:solidFill>
                <a:srgbClr val="000000"/>
              </a:solidFill>
              <a:latin typeface="Montserrat"/>
              <a:ea typeface="Montserrat"/>
              <a:cs typeface="Montserrat"/>
              <a:sym typeface="Montserrat"/>
            </a:endParaRPr>
          </a:p>
          <a:p>
            <a:pPr indent="-368300" lvl="0" marL="457200" rtl="0" algn="l">
              <a:spcBef>
                <a:spcPts val="0"/>
              </a:spcBef>
              <a:spcAft>
                <a:spcPts val="0"/>
              </a:spcAft>
              <a:buClr>
                <a:srgbClr val="000000"/>
              </a:buClr>
              <a:buSzPts val="2200"/>
              <a:buFont typeface="Montserrat"/>
              <a:buChar char="●"/>
            </a:pPr>
            <a:r>
              <a:rPr lang="en" sz="2200">
                <a:solidFill>
                  <a:srgbClr val="000000"/>
                </a:solidFill>
                <a:latin typeface="Montserrat"/>
                <a:ea typeface="Montserrat"/>
                <a:cs typeface="Montserrat"/>
                <a:sym typeface="Montserrat"/>
              </a:rPr>
              <a:t>Placing Milky in freezer</a:t>
            </a:r>
            <a:endParaRPr sz="2200">
              <a:solidFill>
                <a:srgbClr val="000000"/>
              </a:solidFill>
              <a:latin typeface="Montserrat"/>
              <a:ea typeface="Montserrat"/>
              <a:cs typeface="Montserrat"/>
              <a:sym typeface="Montserrat"/>
            </a:endParaRPr>
          </a:p>
          <a:p>
            <a:pPr indent="-368300" lvl="0" marL="457200" rtl="0" algn="l">
              <a:spcBef>
                <a:spcPts val="0"/>
              </a:spcBef>
              <a:spcAft>
                <a:spcPts val="0"/>
              </a:spcAft>
              <a:buClr>
                <a:srgbClr val="000000"/>
              </a:buClr>
              <a:buSzPts val="2200"/>
              <a:buFont typeface="Montserrat"/>
              <a:buChar char="●"/>
            </a:pPr>
            <a:r>
              <a:rPr lang="en" sz="2200">
                <a:solidFill>
                  <a:srgbClr val="000000"/>
                </a:solidFill>
                <a:latin typeface="Montserrat"/>
                <a:ea typeface="Montserrat"/>
                <a:cs typeface="Montserrat"/>
                <a:sym typeface="Montserrat"/>
              </a:rPr>
              <a:t>Exposing Milky to hot temperatures</a:t>
            </a:r>
            <a:endParaRPr sz="2200">
              <a:solidFill>
                <a:srgbClr val="000000"/>
              </a:solidFill>
              <a:latin typeface="Montserrat"/>
              <a:ea typeface="Montserrat"/>
              <a:cs typeface="Montserrat"/>
              <a:sym typeface="Montserrat"/>
            </a:endParaRPr>
          </a:p>
          <a:p>
            <a:pPr indent="-368300" lvl="0" marL="457200" rtl="0" algn="l">
              <a:spcBef>
                <a:spcPts val="0"/>
              </a:spcBef>
              <a:spcAft>
                <a:spcPts val="0"/>
              </a:spcAft>
              <a:buClr>
                <a:srgbClr val="000000"/>
              </a:buClr>
              <a:buSzPts val="2200"/>
              <a:buFont typeface="Montserrat"/>
              <a:buChar char="●"/>
            </a:pPr>
            <a:r>
              <a:rPr lang="en" sz="2200">
                <a:solidFill>
                  <a:srgbClr val="000000"/>
                </a:solidFill>
                <a:latin typeface="Montserrat"/>
                <a:ea typeface="Montserrat"/>
                <a:cs typeface="Montserrat"/>
                <a:sym typeface="Montserrat"/>
              </a:rPr>
              <a:t>Wifi not working</a:t>
            </a:r>
            <a:endParaRPr sz="2200">
              <a:solidFill>
                <a:srgbClr val="000000"/>
              </a:solidFill>
              <a:latin typeface="Montserrat"/>
              <a:ea typeface="Montserrat"/>
              <a:cs typeface="Montserrat"/>
              <a:sym typeface="Montserrat"/>
            </a:endParaRPr>
          </a:p>
          <a:p>
            <a:pPr indent="-368300" lvl="0" marL="457200" rtl="0" algn="l">
              <a:spcBef>
                <a:spcPts val="0"/>
              </a:spcBef>
              <a:spcAft>
                <a:spcPts val="0"/>
              </a:spcAft>
              <a:buClr>
                <a:srgbClr val="000000"/>
              </a:buClr>
              <a:buSzPts val="2200"/>
              <a:buFont typeface="Montserrat"/>
              <a:buChar char="●"/>
            </a:pPr>
            <a:r>
              <a:rPr lang="en" sz="2200">
                <a:solidFill>
                  <a:srgbClr val="000000"/>
                </a:solidFill>
                <a:latin typeface="Montserrat"/>
                <a:ea typeface="Montserrat"/>
                <a:cs typeface="Montserrat"/>
                <a:sym typeface="Montserrat"/>
              </a:rPr>
              <a:t>Component breakage</a:t>
            </a:r>
            <a:endParaRPr sz="2200">
              <a:solidFill>
                <a:srgbClr val="000000"/>
              </a:solidFill>
              <a:latin typeface="Montserrat"/>
              <a:ea typeface="Montserrat"/>
              <a:cs typeface="Montserrat"/>
              <a:sym typeface="Montserrat"/>
            </a:endParaRPr>
          </a:p>
          <a:p>
            <a:pPr indent="0" lvl="0" marL="0" rtl="0" algn="l">
              <a:spcBef>
                <a:spcPts val="1600"/>
              </a:spcBef>
              <a:spcAft>
                <a:spcPts val="0"/>
              </a:spcAft>
              <a:buNone/>
            </a:pPr>
            <a:r>
              <a:rPr b="1" lang="en" sz="2200">
                <a:solidFill>
                  <a:srgbClr val="000000"/>
                </a:solidFill>
                <a:latin typeface="Montserrat"/>
                <a:ea typeface="Montserrat"/>
                <a:cs typeface="Montserrat"/>
                <a:sym typeface="Montserrat"/>
              </a:rPr>
              <a:t>Mitigation</a:t>
            </a:r>
            <a:endParaRPr b="1" sz="2200">
              <a:solidFill>
                <a:srgbClr val="000000"/>
              </a:solidFill>
              <a:latin typeface="Montserrat"/>
              <a:ea typeface="Montserrat"/>
              <a:cs typeface="Montserrat"/>
              <a:sym typeface="Montserrat"/>
            </a:endParaRPr>
          </a:p>
          <a:p>
            <a:pPr indent="-368300" lvl="0" marL="457200" rtl="0" algn="l">
              <a:spcBef>
                <a:spcPts val="0"/>
              </a:spcBef>
              <a:spcAft>
                <a:spcPts val="0"/>
              </a:spcAft>
              <a:buClr>
                <a:srgbClr val="000000"/>
              </a:buClr>
              <a:buSzPts val="2200"/>
              <a:buFont typeface="Montserrat"/>
              <a:buChar char="●"/>
            </a:pPr>
            <a:r>
              <a:rPr lang="en" sz="2200">
                <a:solidFill>
                  <a:srgbClr val="000000"/>
                </a:solidFill>
                <a:latin typeface="Montserrat"/>
                <a:ea typeface="Montserrat"/>
                <a:cs typeface="Montserrat"/>
                <a:sym typeface="Montserrat"/>
              </a:rPr>
              <a:t>Component calibration prior to use</a:t>
            </a:r>
            <a:endParaRPr sz="2200">
              <a:solidFill>
                <a:srgbClr val="000000"/>
              </a:solidFill>
              <a:latin typeface="Montserrat"/>
              <a:ea typeface="Montserrat"/>
              <a:cs typeface="Montserrat"/>
              <a:sym typeface="Montserrat"/>
            </a:endParaRPr>
          </a:p>
          <a:p>
            <a:pPr indent="-368300" lvl="0" marL="457200" rtl="0" algn="l">
              <a:spcBef>
                <a:spcPts val="0"/>
              </a:spcBef>
              <a:spcAft>
                <a:spcPts val="0"/>
              </a:spcAft>
              <a:buClr>
                <a:srgbClr val="000000"/>
              </a:buClr>
              <a:buSzPts val="2200"/>
              <a:buFont typeface="Montserrat"/>
              <a:buChar char="●"/>
            </a:pPr>
            <a:r>
              <a:rPr lang="en" sz="2200">
                <a:solidFill>
                  <a:srgbClr val="000000"/>
                </a:solidFill>
                <a:latin typeface="Montserrat"/>
                <a:ea typeface="Montserrat"/>
                <a:cs typeface="Montserrat"/>
                <a:sym typeface="Montserrat"/>
              </a:rPr>
              <a:t>Informs user when device is not functioning</a:t>
            </a:r>
            <a:endParaRPr sz="2200">
              <a:solidFill>
                <a:srgbClr val="000000"/>
              </a:solidFill>
              <a:latin typeface="Montserrat"/>
              <a:ea typeface="Montserrat"/>
              <a:cs typeface="Montserrat"/>
              <a:sym typeface="Montserrat"/>
            </a:endParaRPr>
          </a:p>
          <a:p>
            <a:pPr indent="-368300" lvl="0" marL="457200" rtl="0" algn="l">
              <a:spcBef>
                <a:spcPts val="0"/>
              </a:spcBef>
              <a:spcAft>
                <a:spcPts val="0"/>
              </a:spcAft>
              <a:buClr>
                <a:srgbClr val="000000"/>
              </a:buClr>
              <a:buSzPts val="2200"/>
              <a:buFont typeface="Montserrat"/>
              <a:buChar char="●"/>
            </a:pPr>
            <a:r>
              <a:rPr lang="en" sz="2200">
                <a:solidFill>
                  <a:srgbClr val="000000"/>
                </a:solidFill>
                <a:latin typeface="Montserrat"/>
                <a:ea typeface="Montserrat"/>
                <a:cs typeface="Montserrat"/>
                <a:sym typeface="Montserrat"/>
              </a:rPr>
              <a:t>Informs user when wireless capabilities not functioning</a:t>
            </a:r>
            <a:endParaRPr sz="2200">
              <a:solidFill>
                <a:srgbClr val="000000"/>
              </a:solidFill>
              <a:latin typeface="Montserrat"/>
              <a:ea typeface="Montserrat"/>
              <a:cs typeface="Montserrat"/>
              <a:sym typeface="Montserrat"/>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2" name="Shape 222"/>
        <p:cNvGrpSpPr/>
        <p:nvPr/>
      </p:nvGrpSpPr>
      <p:grpSpPr>
        <a:xfrm>
          <a:off x="0" y="0"/>
          <a:ext cx="0" cy="0"/>
          <a:chOff x="0" y="0"/>
          <a:chExt cx="0" cy="0"/>
        </a:xfrm>
      </p:grpSpPr>
      <p:sp>
        <p:nvSpPr>
          <p:cNvPr id="223" name="Google Shape;223;p34"/>
          <p:cNvSpPr txBox="1"/>
          <p:nvPr/>
        </p:nvSpPr>
        <p:spPr>
          <a:xfrm>
            <a:off x="283950" y="296550"/>
            <a:ext cx="8482800" cy="455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latin typeface="Montserrat"/>
                <a:ea typeface="Montserrat"/>
                <a:cs typeface="Montserrat"/>
                <a:sym typeface="Montserrat"/>
              </a:rPr>
              <a:t>Financial Overview </a:t>
            </a:r>
            <a:endParaRPr b="1" sz="3000">
              <a:latin typeface="Montserrat"/>
              <a:ea typeface="Montserrat"/>
              <a:cs typeface="Montserrat"/>
              <a:sym typeface="Montserrat"/>
            </a:endParaRPr>
          </a:p>
          <a:p>
            <a:pPr indent="0" lvl="0" marL="0" rtl="0" algn="l">
              <a:spcBef>
                <a:spcPts val="0"/>
              </a:spcBef>
              <a:spcAft>
                <a:spcPts val="0"/>
              </a:spcAft>
              <a:buNone/>
            </a:pPr>
            <a:r>
              <a:t/>
            </a:r>
            <a:endParaRPr b="1" sz="3000">
              <a:latin typeface="Montserrat"/>
              <a:ea typeface="Montserrat"/>
              <a:cs typeface="Montserrat"/>
              <a:sym typeface="Montserrat"/>
            </a:endParaRPr>
          </a:p>
          <a:p>
            <a:pPr indent="0" lvl="0" marL="0" rtl="0" algn="l">
              <a:spcBef>
                <a:spcPts val="0"/>
              </a:spcBef>
              <a:spcAft>
                <a:spcPts val="0"/>
              </a:spcAft>
              <a:buNone/>
            </a:pPr>
            <a:r>
              <a:rPr b="1" lang="en" sz="2400">
                <a:latin typeface="Montserrat"/>
                <a:ea typeface="Montserrat"/>
                <a:cs typeface="Montserrat"/>
                <a:sym typeface="Montserrat"/>
              </a:rPr>
              <a:t>Non-Recurring Engineering Cost</a:t>
            </a:r>
            <a:endParaRPr b="1" sz="2400">
              <a:latin typeface="Montserrat"/>
              <a:ea typeface="Montserrat"/>
              <a:cs typeface="Montserrat"/>
              <a:sym typeface="Montserrat"/>
            </a:endParaRPr>
          </a:p>
          <a:p>
            <a:pPr indent="0" lvl="0" marL="0" rtl="0" algn="l">
              <a:spcBef>
                <a:spcPts val="0"/>
              </a:spcBef>
              <a:spcAft>
                <a:spcPts val="0"/>
              </a:spcAft>
              <a:buNone/>
            </a:pPr>
            <a:r>
              <a:t/>
            </a:r>
            <a:endParaRPr sz="2400">
              <a:latin typeface="Montserrat"/>
              <a:ea typeface="Montserrat"/>
              <a:cs typeface="Montserrat"/>
              <a:sym typeface="Montserrat"/>
            </a:endParaRPr>
          </a:p>
          <a:p>
            <a:pPr indent="0" lvl="0" marL="0" rtl="0" algn="l">
              <a:spcBef>
                <a:spcPts val="0"/>
              </a:spcBef>
              <a:spcAft>
                <a:spcPts val="0"/>
              </a:spcAft>
              <a:buNone/>
            </a:pPr>
            <a:r>
              <a:t/>
            </a:r>
            <a:endParaRPr b="1" sz="3000">
              <a:latin typeface="Montserrat"/>
              <a:ea typeface="Montserrat"/>
              <a:cs typeface="Montserrat"/>
              <a:sym typeface="Montserrat"/>
            </a:endParaRPr>
          </a:p>
          <a:p>
            <a:pPr indent="0" lvl="0" marL="0" rtl="0" algn="l">
              <a:spcBef>
                <a:spcPts val="0"/>
              </a:spcBef>
              <a:spcAft>
                <a:spcPts val="0"/>
              </a:spcAft>
              <a:buNone/>
            </a:pPr>
            <a:r>
              <a:t/>
            </a:r>
            <a:endParaRPr b="1" sz="3000">
              <a:latin typeface="Montserrat"/>
              <a:ea typeface="Montserrat"/>
              <a:cs typeface="Montserrat"/>
              <a:sym typeface="Montserrat"/>
            </a:endParaRPr>
          </a:p>
          <a:p>
            <a:pPr indent="0" lvl="0" marL="0" rtl="0" algn="l">
              <a:spcBef>
                <a:spcPts val="0"/>
              </a:spcBef>
              <a:spcAft>
                <a:spcPts val="0"/>
              </a:spcAft>
              <a:buNone/>
            </a:pPr>
            <a:br>
              <a:rPr b="1" lang="en" sz="3000">
                <a:latin typeface="Montserrat"/>
                <a:ea typeface="Montserrat"/>
                <a:cs typeface="Montserrat"/>
                <a:sym typeface="Montserrat"/>
              </a:rPr>
            </a:br>
            <a:endParaRPr sz="3000">
              <a:latin typeface="Montserrat"/>
              <a:ea typeface="Montserrat"/>
              <a:cs typeface="Montserrat"/>
              <a:sym typeface="Montserrat"/>
            </a:endParaRPr>
          </a:p>
        </p:txBody>
      </p:sp>
      <p:graphicFrame>
        <p:nvGraphicFramePr>
          <p:cNvPr id="224" name="Google Shape;224;p34"/>
          <p:cNvGraphicFramePr/>
          <p:nvPr/>
        </p:nvGraphicFramePr>
        <p:xfrm>
          <a:off x="952500" y="2000250"/>
          <a:ext cx="3000000" cy="3000000"/>
        </p:xfrm>
        <a:graphic>
          <a:graphicData uri="http://schemas.openxmlformats.org/drawingml/2006/table">
            <a:tbl>
              <a:tblPr>
                <a:noFill/>
                <a:tableStyleId>{E4B4543B-9ABC-4561-8BC0-8A9E72A25873}</a:tableStyleId>
              </a:tblPr>
              <a:tblGrid>
                <a:gridCol w="3619500"/>
                <a:gridCol w="3619500"/>
              </a:tblGrid>
              <a:tr h="381000">
                <a:tc>
                  <a:txBody>
                    <a:bodyPr>
                      <a:noAutofit/>
                    </a:bodyPr>
                    <a:lstStyle/>
                    <a:p>
                      <a:pPr indent="0" lvl="0" marL="0" rtl="0" algn="l">
                        <a:spcBef>
                          <a:spcPts val="0"/>
                        </a:spcBef>
                        <a:spcAft>
                          <a:spcPts val="0"/>
                        </a:spcAft>
                        <a:buNone/>
                      </a:pPr>
                      <a:r>
                        <a:rPr lang="en" sz="2400">
                          <a:latin typeface="Montserrat"/>
                          <a:ea typeface="Montserrat"/>
                          <a:cs typeface="Montserrat"/>
                          <a:sym typeface="Montserrat"/>
                        </a:rPr>
                        <a:t>Labor Cost</a:t>
                      </a:r>
                      <a:endParaRPr sz="2400">
                        <a:latin typeface="Montserrat"/>
                        <a:ea typeface="Montserrat"/>
                        <a:cs typeface="Montserrat"/>
                        <a:sym typeface="Montserrat"/>
                      </a:endParaRPr>
                    </a:p>
                  </a:txBody>
                  <a:tcPr marT="91425" marB="91425" marR="91425" marL="91425"/>
                </a:tc>
                <a:tc>
                  <a:txBody>
                    <a:bodyPr>
                      <a:noAutofit/>
                    </a:bodyPr>
                    <a:lstStyle/>
                    <a:p>
                      <a:pPr indent="0" lvl="0" marL="0" rtl="0" algn="l">
                        <a:spcBef>
                          <a:spcPts val="0"/>
                        </a:spcBef>
                        <a:spcAft>
                          <a:spcPts val="0"/>
                        </a:spcAft>
                        <a:buNone/>
                      </a:pPr>
                      <a:r>
                        <a:rPr b="1" lang="en" sz="2400">
                          <a:latin typeface="Montserrat"/>
                          <a:ea typeface="Montserrat"/>
                          <a:cs typeface="Montserrat"/>
                          <a:sym typeface="Montserrat"/>
                        </a:rPr>
                        <a:t>$</a:t>
                      </a:r>
                      <a:r>
                        <a:rPr b="1" lang="en" sz="2400">
                          <a:solidFill>
                            <a:schemeClr val="dk1"/>
                          </a:solidFill>
                          <a:latin typeface="Montserrat"/>
                          <a:ea typeface="Montserrat"/>
                          <a:cs typeface="Montserrat"/>
                          <a:sym typeface="Montserrat"/>
                        </a:rPr>
                        <a:t>139,520</a:t>
                      </a:r>
                      <a:endParaRPr b="1" sz="2400">
                        <a:latin typeface="Montserrat"/>
                        <a:ea typeface="Montserrat"/>
                        <a:cs typeface="Montserrat"/>
                        <a:sym typeface="Montserrat"/>
                      </a:endParaRPr>
                    </a:p>
                  </a:txBody>
                  <a:tcPr marT="91425" marB="91425" marR="91425" marL="91425"/>
                </a:tc>
              </a:tr>
              <a:tr h="381000">
                <a:tc>
                  <a:txBody>
                    <a:bodyPr>
                      <a:noAutofit/>
                    </a:bodyPr>
                    <a:lstStyle/>
                    <a:p>
                      <a:pPr indent="0" lvl="0" marL="0" rtl="0" algn="l">
                        <a:spcBef>
                          <a:spcPts val="0"/>
                        </a:spcBef>
                        <a:spcAft>
                          <a:spcPts val="0"/>
                        </a:spcAft>
                        <a:buNone/>
                      </a:pPr>
                      <a:r>
                        <a:rPr lang="en" sz="2400">
                          <a:latin typeface="Montserrat"/>
                          <a:ea typeface="Montserrat"/>
                          <a:cs typeface="Montserrat"/>
                          <a:sym typeface="Montserrat"/>
                        </a:rPr>
                        <a:t>Risk Inventory</a:t>
                      </a:r>
                      <a:endParaRPr sz="2400">
                        <a:latin typeface="Montserrat"/>
                        <a:ea typeface="Montserrat"/>
                        <a:cs typeface="Montserrat"/>
                        <a:sym typeface="Montserrat"/>
                      </a:endParaRPr>
                    </a:p>
                  </a:txBody>
                  <a:tcPr marT="91425" marB="91425" marR="91425" marL="91425"/>
                </a:tc>
                <a:tc>
                  <a:txBody>
                    <a:bodyPr>
                      <a:noAutofit/>
                    </a:bodyPr>
                    <a:lstStyle/>
                    <a:p>
                      <a:pPr indent="0" lvl="0" marL="0" rtl="0" algn="l">
                        <a:spcBef>
                          <a:spcPts val="0"/>
                        </a:spcBef>
                        <a:spcAft>
                          <a:spcPts val="0"/>
                        </a:spcAft>
                        <a:buNone/>
                      </a:pPr>
                      <a:r>
                        <a:rPr b="1" lang="en" sz="2400">
                          <a:latin typeface="Montserrat"/>
                          <a:ea typeface="Montserrat"/>
                          <a:cs typeface="Montserrat"/>
                          <a:sym typeface="Montserrat"/>
                        </a:rPr>
                        <a:t>$372,000</a:t>
                      </a:r>
                      <a:endParaRPr b="1" sz="2400">
                        <a:latin typeface="Montserrat"/>
                        <a:ea typeface="Montserrat"/>
                        <a:cs typeface="Montserrat"/>
                        <a:sym typeface="Montserrat"/>
                      </a:endParaRPr>
                    </a:p>
                  </a:txBody>
                  <a:tcPr marT="91425" marB="91425" marR="91425" marL="91425"/>
                </a:tc>
              </a:tr>
              <a:tr h="381000">
                <a:tc>
                  <a:txBody>
                    <a:bodyPr>
                      <a:noAutofit/>
                    </a:bodyPr>
                    <a:lstStyle/>
                    <a:p>
                      <a:pPr indent="0" lvl="0" marL="0" rtl="0" algn="l">
                        <a:spcBef>
                          <a:spcPts val="0"/>
                        </a:spcBef>
                        <a:spcAft>
                          <a:spcPts val="0"/>
                        </a:spcAft>
                        <a:buNone/>
                      </a:pPr>
                      <a:r>
                        <a:rPr lang="en" sz="2400">
                          <a:latin typeface="Montserrat"/>
                          <a:ea typeface="Montserrat"/>
                          <a:cs typeface="Montserrat"/>
                          <a:sym typeface="Montserrat"/>
                        </a:rPr>
                        <a:t>Capital Investment</a:t>
                      </a:r>
                      <a:endParaRPr sz="2400">
                        <a:latin typeface="Montserrat"/>
                        <a:ea typeface="Montserrat"/>
                        <a:cs typeface="Montserrat"/>
                        <a:sym typeface="Montserrat"/>
                      </a:endParaRPr>
                    </a:p>
                  </a:txBody>
                  <a:tcPr marT="91425" marB="91425" marR="91425" marL="91425"/>
                </a:tc>
                <a:tc>
                  <a:txBody>
                    <a:bodyPr>
                      <a:noAutofit/>
                    </a:bodyPr>
                    <a:lstStyle/>
                    <a:p>
                      <a:pPr indent="0" lvl="0" marL="0" rtl="0" algn="l">
                        <a:spcBef>
                          <a:spcPts val="0"/>
                        </a:spcBef>
                        <a:spcAft>
                          <a:spcPts val="0"/>
                        </a:spcAft>
                        <a:buNone/>
                      </a:pPr>
                      <a:r>
                        <a:rPr b="1" lang="en" sz="2400">
                          <a:latin typeface="Montserrat"/>
                          <a:ea typeface="Montserrat"/>
                          <a:cs typeface="Montserrat"/>
                          <a:sym typeface="Montserrat"/>
                        </a:rPr>
                        <a:t>$94,000</a:t>
                      </a:r>
                      <a:endParaRPr b="1" sz="2400">
                        <a:latin typeface="Montserrat"/>
                        <a:ea typeface="Montserrat"/>
                        <a:cs typeface="Montserrat"/>
                        <a:sym typeface="Montserrat"/>
                      </a:endParaRPr>
                    </a:p>
                  </a:txBody>
                  <a:tcPr marT="91425" marB="91425" marR="91425" marL="91425"/>
                </a:tc>
              </a:tr>
            </a:tbl>
          </a:graphicData>
        </a:graphic>
      </p:graphicFrame>
      <p:pic>
        <p:nvPicPr>
          <p:cNvPr id="225" name="Google Shape;225;p34"/>
          <p:cNvPicPr preferRelativeResize="0"/>
          <p:nvPr/>
        </p:nvPicPr>
        <p:blipFill>
          <a:blip r:embed="rId3">
            <a:alphaModFix/>
          </a:blip>
          <a:stretch>
            <a:fillRect/>
          </a:stretch>
        </p:blipFill>
        <p:spPr>
          <a:xfrm rot="1014126">
            <a:off x="6533300" y="406950"/>
            <a:ext cx="959950" cy="13494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9" name="Shape 229"/>
        <p:cNvGrpSpPr/>
        <p:nvPr/>
      </p:nvGrpSpPr>
      <p:grpSpPr>
        <a:xfrm>
          <a:off x="0" y="0"/>
          <a:ext cx="0" cy="0"/>
          <a:chOff x="0" y="0"/>
          <a:chExt cx="0" cy="0"/>
        </a:xfrm>
      </p:grpSpPr>
      <p:sp>
        <p:nvSpPr>
          <p:cNvPr id="230" name="Google Shape;230;p35"/>
          <p:cNvSpPr txBox="1"/>
          <p:nvPr/>
        </p:nvSpPr>
        <p:spPr>
          <a:xfrm>
            <a:off x="283950" y="296550"/>
            <a:ext cx="8482800" cy="455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latin typeface="Montserrat"/>
                <a:ea typeface="Montserrat"/>
                <a:cs typeface="Montserrat"/>
                <a:sym typeface="Montserrat"/>
              </a:rPr>
              <a:t>Financial Overview </a:t>
            </a:r>
            <a:endParaRPr b="1" sz="3000">
              <a:latin typeface="Montserrat"/>
              <a:ea typeface="Montserrat"/>
              <a:cs typeface="Montserrat"/>
              <a:sym typeface="Montserrat"/>
            </a:endParaRPr>
          </a:p>
          <a:p>
            <a:pPr indent="0" lvl="0" marL="0" rtl="0" algn="l">
              <a:spcBef>
                <a:spcPts val="0"/>
              </a:spcBef>
              <a:spcAft>
                <a:spcPts val="0"/>
              </a:spcAft>
              <a:buClr>
                <a:srgbClr val="000000"/>
              </a:buClr>
              <a:buSzPts val="1100"/>
              <a:buFont typeface="Arial"/>
              <a:buNone/>
            </a:pPr>
            <a:r>
              <a:t/>
            </a:r>
            <a:endParaRPr b="1" sz="3000">
              <a:latin typeface="Montserrat"/>
              <a:ea typeface="Montserrat"/>
              <a:cs typeface="Montserrat"/>
              <a:sym typeface="Montserrat"/>
            </a:endParaRPr>
          </a:p>
          <a:p>
            <a:pPr indent="0" lvl="0" marL="0" rtl="0" algn="l">
              <a:spcBef>
                <a:spcPts val="0"/>
              </a:spcBef>
              <a:spcAft>
                <a:spcPts val="0"/>
              </a:spcAft>
              <a:buNone/>
            </a:pPr>
            <a:r>
              <a:rPr b="1" lang="en" sz="2400">
                <a:latin typeface="Montserrat"/>
                <a:ea typeface="Montserrat"/>
                <a:cs typeface="Montserrat"/>
                <a:sym typeface="Montserrat"/>
              </a:rPr>
              <a:t>Recurring Engineering Cost</a:t>
            </a:r>
            <a:endParaRPr b="1" sz="2400">
              <a:latin typeface="Montserrat"/>
              <a:ea typeface="Montserrat"/>
              <a:cs typeface="Montserrat"/>
              <a:sym typeface="Montserrat"/>
            </a:endParaRPr>
          </a:p>
          <a:p>
            <a:pPr indent="0" lvl="0" marL="0" rtl="0" algn="l">
              <a:spcBef>
                <a:spcPts val="0"/>
              </a:spcBef>
              <a:spcAft>
                <a:spcPts val="0"/>
              </a:spcAft>
              <a:buNone/>
            </a:pPr>
            <a:r>
              <a:t/>
            </a:r>
            <a:endParaRPr b="1" sz="3000">
              <a:latin typeface="Montserrat"/>
              <a:ea typeface="Montserrat"/>
              <a:cs typeface="Montserrat"/>
              <a:sym typeface="Montserrat"/>
            </a:endParaRPr>
          </a:p>
          <a:p>
            <a:pPr indent="0" lvl="0" marL="0" rtl="0" algn="l">
              <a:spcBef>
                <a:spcPts val="0"/>
              </a:spcBef>
              <a:spcAft>
                <a:spcPts val="0"/>
              </a:spcAft>
              <a:buNone/>
            </a:pPr>
            <a:r>
              <a:t/>
            </a:r>
            <a:endParaRPr sz="2400">
              <a:latin typeface="Montserrat"/>
              <a:ea typeface="Montserrat"/>
              <a:cs typeface="Montserrat"/>
              <a:sym typeface="Montserrat"/>
            </a:endParaRPr>
          </a:p>
          <a:p>
            <a:pPr indent="0" lvl="0" marL="0" rtl="0" algn="l">
              <a:spcBef>
                <a:spcPts val="0"/>
              </a:spcBef>
              <a:spcAft>
                <a:spcPts val="0"/>
              </a:spcAft>
              <a:buNone/>
            </a:pPr>
            <a:r>
              <a:t/>
            </a:r>
            <a:endParaRPr sz="3000">
              <a:latin typeface="Montserrat"/>
              <a:ea typeface="Montserrat"/>
              <a:cs typeface="Montserrat"/>
              <a:sym typeface="Montserrat"/>
            </a:endParaRPr>
          </a:p>
          <a:p>
            <a:pPr indent="0" lvl="0" marL="0" rtl="0" algn="l">
              <a:spcBef>
                <a:spcPts val="0"/>
              </a:spcBef>
              <a:spcAft>
                <a:spcPts val="0"/>
              </a:spcAft>
              <a:buNone/>
            </a:pPr>
            <a:r>
              <a:t/>
            </a:r>
            <a:endParaRPr sz="3000">
              <a:latin typeface="Montserrat"/>
              <a:ea typeface="Montserrat"/>
              <a:cs typeface="Montserrat"/>
              <a:sym typeface="Montserrat"/>
            </a:endParaRPr>
          </a:p>
          <a:p>
            <a:pPr indent="0" lvl="0" marL="0" rtl="0" algn="l">
              <a:spcBef>
                <a:spcPts val="0"/>
              </a:spcBef>
              <a:spcAft>
                <a:spcPts val="0"/>
              </a:spcAft>
              <a:buNone/>
            </a:pPr>
            <a:r>
              <a:t/>
            </a:r>
            <a:endParaRPr sz="2400">
              <a:latin typeface="Montserrat"/>
              <a:ea typeface="Montserrat"/>
              <a:cs typeface="Montserrat"/>
              <a:sym typeface="Montserrat"/>
            </a:endParaRPr>
          </a:p>
          <a:p>
            <a:pPr indent="0" lvl="0" marL="0" rtl="0" algn="l">
              <a:spcBef>
                <a:spcPts val="0"/>
              </a:spcBef>
              <a:spcAft>
                <a:spcPts val="0"/>
              </a:spcAft>
              <a:buNone/>
            </a:pPr>
            <a:r>
              <a:rPr lang="en" sz="2400">
                <a:latin typeface="Montserrat"/>
                <a:ea typeface="Montserrat"/>
                <a:cs typeface="Montserrat"/>
                <a:sym typeface="Montserrat"/>
              </a:rPr>
              <a:t>Assembly Cost </a:t>
            </a:r>
            <a:endParaRPr sz="2400">
              <a:latin typeface="Montserrat"/>
              <a:ea typeface="Montserrat"/>
              <a:cs typeface="Montserrat"/>
              <a:sym typeface="Montserrat"/>
            </a:endParaRPr>
          </a:p>
          <a:p>
            <a:pPr indent="0" lvl="0" marL="0" rtl="0" algn="l">
              <a:spcBef>
                <a:spcPts val="0"/>
              </a:spcBef>
              <a:spcAft>
                <a:spcPts val="0"/>
              </a:spcAft>
              <a:buNone/>
            </a:pPr>
            <a:r>
              <a:rPr lang="en" sz="2400">
                <a:latin typeface="Montserrat"/>
                <a:ea typeface="Montserrat"/>
                <a:cs typeface="Montserrat"/>
                <a:sym typeface="Montserrat"/>
              </a:rPr>
              <a:t>= Time/unit x Salary x Number of Assemblers</a:t>
            </a:r>
            <a:endParaRPr sz="2400">
              <a:latin typeface="Montserrat"/>
              <a:ea typeface="Montserrat"/>
              <a:cs typeface="Montserrat"/>
              <a:sym typeface="Montserrat"/>
            </a:endParaRPr>
          </a:p>
        </p:txBody>
      </p:sp>
      <p:graphicFrame>
        <p:nvGraphicFramePr>
          <p:cNvPr id="231" name="Google Shape;231;p35"/>
          <p:cNvGraphicFramePr/>
          <p:nvPr/>
        </p:nvGraphicFramePr>
        <p:xfrm>
          <a:off x="952500" y="2190750"/>
          <a:ext cx="3000000" cy="3000000"/>
        </p:xfrm>
        <a:graphic>
          <a:graphicData uri="http://schemas.openxmlformats.org/drawingml/2006/table">
            <a:tbl>
              <a:tblPr>
                <a:noFill/>
                <a:tableStyleId>{E4B4543B-9ABC-4561-8BC0-8A9E72A25873}</a:tableStyleId>
              </a:tblPr>
              <a:tblGrid>
                <a:gridCol w="3619500"/>
                <a:gridCol w="3619500"/>
              </a:tblGrid>
              <a:tr h="381000">
                <a:tc>
                  <a:txBody>
                    <a:bodyPr>
                      <a:noAutofit/>
                    </a:bodyPr>
                    <a:lstStyle/>
                    <a:p>
                      <a:pPr indent="0" lvl="0" marL="0" rtl="0" algn="l">
                        <a:spcBef>
                          <a:spcPts val="0"/>
                        </a:spcBef>
                        <a:spcAft>
                          <a:spcPts val="0"/>
                        </a:spcAft>
                        <a:buNone/>
                      </a:pPr>
                      <a:r>
                        <a:rPr lang="en" sz="2400">
                          <a:latin typeface="Montserrat"/>
                          <a:ea typeface="Montserrat"/>
                          <a:cs typeface="Montserrat"/>
                          <a:sym typeface="Montserrat"/>
                        </a:rPr>
                        <a:t>BOM</a:t>
                      </a:r>
                      <a:endParaRPr sz="2400">
                        <a:latin typeface="Montserrat"/>
                        <a:ea typeface="Montserrat"/>
                        <a:cs typeface="Montserrat"/>
                        <a:sym typeface="Montserrat"/>
                      </a:endParaRPr>
                    </a:p>
                  </a:txBody>
                  <a:tcPr marT="91425" marB="91425" marR="91425" marL="91425"/>
                </a:tc>
                <a:tc>
                  <a:txBody>
                    <a:bodyPr>
                      <a:noAutofit/>
                    </a:bodyPr>
                    <a:lstStyle/>
                    <a:p>
                      <a:pPr indent="0" lvl="0" marL="0" rtl="0" algn="l">
                        <a:spcBef>
                          <a:spcPts val="0"/>
                        </a:spcBef>
                        <a:spcAft>
                          <a:spcPts val="0"/>
                        </a:spcAft>
                        <a:buNone/>
                      </a:pPr>
                      <a:r>
                        <a:rPr b="1" lang="en" sz="2400">
                          <a:latin typeface="Montserrat"/>
                          <a:ea typeface="Montserrat"/>
                          <a:cs typeface="Montserrat"/>
                          <a:sym typeface="Montserrat"/>
                        </a:rPr>
                        <a:t>$8.90</a:t>
                      </a:r>
                      <a:endParaRPr b="1" sz="2400">
                        <a:latin typeface="Montserrat"/>
                        <a:ea typeface="Montserrat"/>
                        <a:cs typeface="Montserrat"/>
                        <a:sym typeface="Montserrat"/>
                      </a:endParaRPr>
                    </a:p>
                  </a:txBody>
                  <a:tcPr marT="91425" marB="91425" marR="91425" marL="91425"/>
                </a:tc>
              </a:tr>
              <a:tr h="381000">
                <a:tc>
                  <a:txBody>
                    <a:bodyPr>
                      <a:noAutofit/>
                    </a:bodyPr>
                    <a:lstStyle/>
                    <a:p>
                      <a:pPr indent="0" lvl="0" marL="0" rtl="0" algn="l">
                        <a:spcBef>
                          <a:spcPts val="0"/>
                        </a:spcBef>
                        <a:spcAft>
                          <a:spcPts val="0"/>
                        </a:spcAft>
                        <a:buNone/>
                      </a:pPr>
                      <a:r>
                        <a:rPr lang="en" sz="2400">
                          <a:latin typeface="Montserrat"/>
                          <a:ea typeface="Montserrat"/>
                          <a:cs typeface="Montserrat"/>
                          <a:sym typeface="Montserrat"/>
                        </a:rPr>
                        <a:t>Assembly</a:t>
                      </a:r>
                      <a:endParaRPr sz="2400">
                        <a:latin typeface="Montserrat"/>
                        <a:ea typeface="Montserrat"/>
                        <a:cs typeface="Montserrat"/>
                        <a:sym typeface="Montserrat"/>
                      </a:endParaRPr>
                    </a:p>
                  </a:txBody>
                  <a:tcPr marT="91425" marB="91425" marR="91425" marL="91425"/>
                </a:tc>
                <a:tc>
                  <a:txBody>
                    <a:bodyPr>
                      <a:noAutofit/>
                    </a:bodyPr>
                    <a:lstStyle/>
                    <a:p>
                      <a:pPr indent="0" lvl="0" marL="0" rtl="0" algn="l">
                        <a:spcBef>
                          <a:spcPts val="0"/>
                        </a:spcBef>
                        <a:spcAft>
                          <a:spcPts val="0"/>
                        </a:spcAft>
                        <a:buClr>
                          <a:schemeClr val="dk1"/>
                        </a:buClr>
                        <a:buSzPts val="1100"/>
                        <a:buFont typeface="Arial"/>
                        <a:buNone/>
                      </a:pPr>
                      <a:r>
                        <a:rPr b="1" lang="en" sz="2400">
                          <a:solidFill>
                            <a:schemeClr val="dk1"/>
                          </a:solidFill>
                          <a:highlight>
                            <a:srgbClr val="FFFFFF"/>
                          </a:highlight>
                          <a:latin typeface="Montserrat"/>
                          <a:ea typeface="Montserrat"/>
                          <a:cs typeface="Montserrat"/>
                          <a:sym typeface="Montserrat"/>
                        </a:rPr>
                        <a:t>$2.70</a:t>
                      </a:r>
                      <a:endParaRPr sz="2400">
                        <a:latin typeface="Montserrat"/>
                        <a:ea typeface="Montserrat"/>
                        <a:cs typeface="Montserrat"/>
                        <a:sym typeface="Montserrat"/>
                      </a:endParaRPr>
                    </a:p>
                  </a:txBody>
                  <a:tcPr marT="91425" marB="91425" marR="91425" marL="91425"/>
                </a:tc>
              </a:tr>
            </a:tbl>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5" name="Shape 235"/>
        <p:cNvGrpSpPr/>
        <p:nvPr/>
      </p:nvGrpSpPr>
      <p:grpSpPr>
        <a:xfrm>
          <a:off x="0" y="0"/>
          <a:ext cx="0" cy="0"/>
          <a:chOff x="0" y="0"/>
          <a:chExt cx="0" cy="0"/>
        </a:xfrm>
      </p:grpSpPr>
      <p:sp>
        <p:nvSpPr>
          <p:cNvPr id="236" name="Google Shape;236;p36"/>
          <p:cNvSpPr txBox="1"/>
          <p:nvPr/>
        </p:nvSpPr>
        <p:spPr>
          <a:xfrm>
            <a:off x="283950" y="296550"/>
            <a:ext cx="8746800" cy="455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latin typeface="Montserrat"/>
                <a:ea typeface="Montserrat"/>
                <a:cs typeface="Montserrat"/>
                <a:sym typeface="Montserrat"/>
              </a:rPr>
              <a:t>Financial Overview </a:t>
            </a:r>
            <a:endParaRPr sz="3000">
              <a:latin typeface="Montserrat"/>
              <a:ea typeface="Montserrat"/>
              <a:cs typeface="Montserrat"/>
              <a:sym typeface="Montserrat"/>
            </a:endParaRPr>
          </a:p>
          <a:p>
            <a:pPr indent="0" lvl="0" marL="0" rtl="0" algn="l">
              <a:spcBef>
                <a:spcPts val="0"/>
              </a:spcBef>
              <a:spcAft>
                <a:spcPts val="0"/>
              </a:spcAft>
              <a:buNone/>
            </a:pPr>
            <a:r>
              <a:t/>
            </a:r>
            <a:endParaRPr b="1" sz="2400">
              <a:latin typeface="Montserrat"/>
              <a:ea typeface="Montserrat"/>
              <a:cs typeface="Montserrat"/>
              <a:sym typeface="Montserrat"/>
            </a:endParaRPr>
          </a:p>
          <a:p>
            <a:pPr indent="0" lvl="0" marL="0" rtl="0" algn="l">
              <a:spcBef>
                <a:spcPts val="0"/>
              </a:spcBef>
              <a:spcAft>
                <a:spcPts val="0"/>
              </a:spcAft>
              <a:buNone/>
            </a:pPr>
            <a:r>
              <a:rPr b="1" lang="en" sz="2400">
                <a:latin typeface="Montserrat"/>
                <a:ea typeface="Montserrat"/>
                <a:cs typeface="Montserrat"/>
                <a:sym typeface="Montserrat"/>
              </a:rPr>
              <a:t>Price </a:t>
            </a:r>
            <a:r>
              <a:rPr lang="en" sz="2400">
                <a:latin typeface="Montserrat"/>
                <a:ea typeface="Montserrat"/>
                <a:cs typeface="Montserrat"/>
                <a:sym typeface="Montserrat"/>
              </a:rPr>
              <a:t>$50</a:t>
            </a:r>
            <a:endParaRPr sz="2400">
              <a:latin typeface="Montserrat"/>
              <a:ea typeface="Montserrat"/>
              <a:cs typeface="Montserrat"/>
              <a:sym typeface="Montserrat"/>
            </a:endParaRPr>
          </a:p>
          <a:p>
            <a:pPr indent="0" lvl="0" marL="0" rtl="0" algn="l">
              <a:spcBef>
                <a:spcPts val="0"/>
              </a:spcBef>
              <a:spcAft>
                <a:spcPts val="0"/>
              </a:spcAft>
              <a:buNone/>
            </a:pPr>
            <a:r>
              <a:rPr b="1" lang="en" sz="2400">
                <a:latin typeface="Montserrat"/>
                <a:ea typeface="Montserrat"/>
                <a:cs typeface="Montserrat"/>
                <a:sym typeface="Montserrat"/>
              </a:rPr>
              <a:t>Breakeven</a:t>
            </a:r>
            <a:r>
              <a:rPr lang="en" sz="3000">
                <a:latin typeface="Montserrat"/>
                <a:ea typeface="Montserrat"/>
                <a:cs typeface="Montserrat"/>
                <a:sym typeface="Montserrat"/>
              </a:rPr>
              <a:t> </a:t>
            </a:r>
            <a:endParaRPr sz="3000">
              <a:latin typeface="Montserrat"/>
              <a:ea typeface="Montserrat"/>
              <a:cs typeface="Montserrat"/>
              <a:sym typeface="Montserrat"/>
            </a:endParaRPr>
          </a:p>
          <a:p>
            <a:pPr indent="0" lvl="0" marL="0" rtl="0" algn="l">
              <a:lnSpc>
                <a:spcPct val="115000"/>
              </a:lnSpc>
              <a:spcBef>
                <a:spcPts val="0"/>
              </a:spcBef>
              <a:spcAft>
                <a:spcPts val="0"/>
              </a:spcAft>
              <a:buNone/>
            </a:pPr>
            <a:r>
              <a:rPr lang="en" sz="2400">
                <a:solidFill>
                  <a:schemeClr val="dk1"/>
                </a:solidFill>
                <a:latin typeface="Montserrat"/>
                <a:ea typeface="Montserrat"/>
                <a:cs typeface="Montserrat"/>
                <a:sym typeface="Montserrat"/>
              </a:rPr>
              <a:t>The break even cost is equal to:</a:t>
            </a:r>
            <a:endParaRPr sz="2400">
              <a:solidFill>
                <a:schemeClr val="dk1"/>
              </a:solidFill>
              <a:latin typeface="Montserrat"/>
              <a:ea typeface="Montserrat"/>
              <a:cs typeface="Montserrat"/>
              <a:sym typeface="Montserrat"/>
            </a:endParaRPr>
          </a:p>
          <a:p>
            <a:pPr indent="457200" lvl="0" marL="0" rtl="0" algn="l">
              <a:lnSpc>
                <a:spcPct val="115000"/>
              </a:lnSpc>
              <a:spcBef>
                <a:spcPts val="0"/>
              </a:spcBef>
              <a:spcAft>
                <a:spcPts val="0"/>
              </a:spcAft>
              <a:buNone/>
            </a:pPr>
            <a:r>
              <a:rPr lang="en" sz="2400">
                <a:solidFill>
                  <a:schemeClr val="dk1"/>
                </a:solidFill>
                <a:latin typeface="Montserrat"/>
                <a:ea typeface="Montserrat"/>
                <a:cs typeface="Montserrat"/>
                <a:sym typeface="Montserrat"/>
              </a:rPr>
              <a:t>N=Σ Dev. Cost / [Price-(BOM + Assembly Cost)]</a:t>
            </a:r>
            <a:endParaRPr sz="2400">
              <a:solidFill>
                <a:schemeClr val="dk1"/>
              </a:solidFill>
              <a:latin typeface="Montserrat"/>
              <a:ea typeface="Montserrat"/>
              <a:cs typeface="Montserrat"/>
              <a:sym typeface="Montserrat"/>
            </a:endParaRPr>
          </a:p>
          <a:p>
            <a:pPr indent="457200" lvl="0" marL="0" rtl="0" algn="l">
              <a:lnSpc>
                <a:spcPct val="115000"/>
              </a:lnSpc>
              <a:spcBef>
                <a:spcPts val="0"/>
              </a:spcBef>
              <a:spcAft>
                <a:spcPts val="0"/>
              </a:spcAft>
              <a:buNone/>
            </a:pPr>
            <a:r>
              <a:t/>
            </a:r>
            <a:endParaRPr sz="2400">
              <a:solidFill>
                <a:schemeClr val="dk1"/>
              </a:solidFill>
              <a:latin typeface="Montserrat"/>
              <a:ea typeface="Montserrat"/>
              <a:cs typeface="Montserrat"/>
              <a:sym typeface="Montserrat"/>
            </a:endParaRPr>
          </a:p>
          <a:p>
            <a:pPr indent="0" lvl="0" marL="0" rtl="0" algn="l">
              <a:lnSpc>
                <a:spcPct val="115000"/>
              </a:lnSpc>
              <a:spcBef>
                <a:spcPts val="0"/>
              </a:spcBef>
              <a:spcAft>
                <a:spcPts val="0"/>
              </a:spcAft>
              <a:buNone/>
            </a:pPr>
            <a:r>
              <a:rPr b="1" lang="en" sz="2400">
                <a:solidFill>
                  <a:schemeClr val="dk1"/>
                </a:solidFill>
                <a:latin typeface="Montserrat"/>
                <a:ea typeface="Montserrat"/>
                <a:cs typeface="Montserrat"/>
                <a:sym typeface="Montserrat"/>
              </a:rPr>
              <a:t>15,769 </a:t>
            </a:r>
            <a:r>
              <a:rPr lang="en" sz="2400">
                <a:solidFill>
                  <a:schemeClr val="dk1"/>
                </a:solidFill>
                <a:latin typeface="Montserrat"/>
                <a:ea typeface="Montserrat"/>
                <a:cs typeface="Montserrat"/>
                <a:sym typeface="Montserrat"/>
              </a:rPr>
              <a:t>units to breakeven. </a:t>
            </a:r>
            <a:endParaRPr sz="2400">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b="1" sz="3000">
              <a:latin typeface="Montserrat"/>
              <a:ea typeface="Montserrat"/>
              <a:cs typeface="Montserrat"/>
              <a:sym typeface="Montserrat"/>
            </a:endParaRPr>
          </a:p>
          <a:p>
            <a:pPr indent="0" lvl="0" marL="0" rtl="0" algn="l">
              <a:spcBef>
                <a:spcPts val="0"/>
              </a:spcBef>
              <a:spcAft>
                <a:spcPts val="0"/>
              </a:spcAft>
              <a:buNone/>
            </a:pPr>
            <a:br>
              <a:rPr b="1" lang="en" sz="3000">
                <a:latin typeface="Montserrat"/>
                <a:ea typeface="Montserrat"/>
                <a:cs typeface="Montserrat"/>
                <a:sym typeface="Montserrat"/>
              </a:rPr>
            </a:br>
            <a:endParaRPr sz="3000">
              <a:latin typeface="Montserrat"/>
              <a:ea typeface="Montserrat"/>
              <a:cs typeface="Montserrat"/>
              <a:sym typeface="Montserrat"/>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0" name="Shape 240"/>
        <p:cNvGrpSpPr/>
        <p:nvPr/>
      </p:nvGrpSpPr>
      <p:grpSpPr>
        <a:xfrm>
          <a:off x="0" y="0"/>
          <a:ext cx="0" cy="0"/>
          <a:chOff x="0" y="0"/>
          <a:chExt cx="0" cy="0"/>
        </a:xfrm>
      </p:grpSpPr>
      <p:pic>
        <p:nvPicPr>
          <p:cNvPr id="241" name="Google Shape;241;p37"/>
          <p:cNvPicPr preferRelativeResize="0"/>
          <p:nvPr/>
        </p:nvPicPr>
        <p:blipFill>
          <a:blip r:embed="rId3">
            <a:alphaModFix/>
          </a:blip>
          <a:stretch>
            <a:fillRect/>
          </a:stretch>
        </p:blipFill>
        <p:spPr>
          <a:xfrm>
            <a:off x="1011578" y="125888"/>
            <a:ext cx="7120851" cy="48917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5" name="Shape 245"/>
        <p:cNvGrpSpPr/>
        <p:nvPr/>
      </p:nvGrpSpPr>
      <p:grpSpPr>
        <a:xfrm>
          <a:off x="0" y="0"/>
          <a:ext cx="0" cy="0"/>
          <a:chOff x="0" y="0"/>
          <a:chExt cx="0" cy="0"/>
        </a:xfrm>
      </p:grpSpPr>
      <p:sp>
        <p:nvSpPr>
          <p:cNvPr id="246" name="Google Shape;246;p38"/>
          <p:cNvSpPr txBox="1"/>
          <p:nvPr/>
        </p:nvSpPr>
        <p:spPr>
          <a:xfrm>
            <a:off x="283950" y="296550"/>
            <a:ext cx="8482800" cy="455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latin typeface="Montserrat"/>
                <a:ea typeface="Montserrat"/>
                <a:cs typeface="Montserrat"/>
                <a:sym typeface="Montserrat"/>
              </a:rPr>
              <a:t>Summary</a:t>
            </a:r>
            <a:endParaRPr b="1" sz="3000">
              <a:latin typeface="Montserrat"/>
              <a:ea typeface="Montserrat"/>
              <a:cs typeface="Montserrat"/>
              <a:sym typeface="Montserrat"/>
            </a:endParaRPr>
          </a:p>
          <a:p>
            <a:pPr indent="0" lvl="0" marL="0" rtl="0" algn="l">
              <a:spcBef>
                <a:spcPts val="0"/>
              </a:spcBef>
              <a:spcAft>
                <a:spcPts val="0"/>
              </a:spcAft>
              <a:buNone/>
            </a:pPr>
            <a:r>
              <a:t/>
            </a:r>
            <a:endParaRPr b="1" sz="3000">
              <a:solidFill>
                <a:srgbClr val="434343"/>
              </a:solidFill>
            </a:endParaRPr>
          </a:p>
          <a:p>
            <a:pPr indent="-387350" lvl="0" marL="457200" rtl="0" algn="l">
              <a:spcBef>
                <a:spcPts val="0"/>
              </a:spcBef>
              <a:spcAft>
                <a:spcPts val="0"/>
              </a:spcAft>
              <a:buSzPts val="2500"/>
              <a:buFont typeface="Montserrat"/>
              <a:buAutoNum type="arabicPeriod"/>
            </a:pPr>
            <a:r>
              <a:rPr lang="en" sz="2500">
                <a:latin typeface="Montserrat"/>
                <a:ea typeface="Montserrat"/>
                <a:cs typeface="Montserrat"/>
                <a:sym typeface="Montserrat"/>
              </a:rPr>
              <a:t>With Milky, a</a:t>
            </a:r>
            <a:r>
              <a:rPr lang="en" sz="2500">
                <a:latin typeface="Montserrat"/>
                <a:ea typeface="Montserrat"/>
                <a:cs typeface="Montserrat"/>
                <a:sym typeface="Montserrat"/>
              </a:rPr>
              <a:t>nyone can keep track of how much milk (reasonable approx.) they have left </a:t>
            </a:r>
            <a:endParaRPr sz="2500">
              <a:latin typeface="Montserrat"/>
              <a:ea typeface="Montserrat"/>
              <a:cs typeface="Montserrat"/>
              <a:sym typeface="Montserrat"/>
            </a:endParaRPr>
          </a:p>
          <a:p>
            <a:pPr indent="0" lvl="0" marL="457200" rtl="0" algn="l">
              <a:spcBef>
                <a:spcPts val="0"/>
              </a:spcBef>
              <a:spcAft>
                <a:spcPts val="0"/>
              </a:spcAft>
              <a:buNone/>
            </a:pPr>
            <a:r>
              <a:t/>
            </a:r>
            <a:endParaRPr sz="2500">
              <a:latin typeface="Montserrat"/>
              <a:ea typeface="Montserrat"/>
              <a:cs typeface="Montserrat"/>
              <a:sym typeface="Montserrat"/>
            </a:endParaRPr>
          </a:p>
          <a:p>
            <a:pPr indent="0" lvl="0" marL="0" rtl="0" algn="l">
              <a:spcBef>
                <a:spcPts val="0"/>
              </a:spcBef>
              <a:spcAft>
                <a:spcPts val="0"/>
              </a:spcAft>
              <a:buNone/>
            </a:pPr>
            <a:r>
              <a:t/>
            </a:r>
            <a:endParaRPr sz="2500">
              <a:latin typeface="Montserrat"/>
              <a:ea typeface="Montserrat"/>
              <a:cs typeface="Montserrat"/>
              <a:sym typeface="Montserrat"/>
            </a:endParaRPr>
          </a:p>
          <a:p>
            <a:pPr indent="-387350" lvl="0" marL="457200" rtl="0" algn="l">
              <a:spcBef>
                <a:spcPts val="0"/>
              </a:spcBef>
              <a:spcAft>
                <a:spcPts val="0"/>
              </a:spcAft>
              <a:buSzPts val="2500"/>
              <a:buFont typeface="Montserrat"/>
              <a:buAutoNum type="arabicPeriod"/>
            </a:pPr>
            <a:r>
              <a:rPr lang="en" sz="2500">
                <a:latin typeface="Montserrat"/>
                <a:ea typeface="Montserrat"/>
                <a:cs typeface="Montserrat"/>
                <a:sym typeface="Montserrat"/>
              </a:rPr>
              <a:t>Users can check their Milky app on their phone for their milk (or other liquid) data </a:t>
            </a:r>
            <a:endParaRPr sz="2500">
              <a:latin typeface="Montserrat"/>
              <a:ea typeface="Montserrat"/>
              <a:cs typeface="Montserrat"/>
              <a:sym typeface="Montserrat"/>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0" name="Shape 250"/>
        <p:cNvGrpSpPr/>
        <p:nvPr/>
      </p:nvGrpSpPr>
      <p:grpSpPr>
        <a:xfrm>
          <a:off x="0" y="0"/>
          <a:ext cx="0" cy="0"/>
          <a:chOff x="0" y="0"/>
          <a:chExt cx="0" cy="0"/>
        </a:xfrm>
      </p:grpSpPr>
      <p:sp>
        <p:nvSpPr>
          <p:cNvPr id="251" name="Google Shape;251;p39"/>
          <p:cNvSpPr txBox="1"/>
          <p:nvPr/>
        </p:nvSpPr>
        <p:spPr>
          <a:xfrm>
            <a:off x="283950" y="296550"/>
            <a:ext cx="8482800" cy="455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latin typeface="Montserrat"/>
                <a:ea typeface="Montserrat"/>
                <a:cs typeface="Montserrat"/>
                <a:sym typeface="Montserrat"/>
              </a:rPr>
              <a:t>Recommendation</a:t>
            </a:r>
            <a:endParaRPr b="1" sz="3000">
              <a:latin typeface="Montserrat"/>
              <a:ea typeface="Montserrat"/>
              <a:cs typeface="Montserrat"/>
              <a:sym typeface="Montserrat"/>
            </a:endParaRPr>
          </a:p>
          <a:p>
            <a:pPr indent="0" lvl="0" marL="0" rtl="0" algn="l">
              <a:spcBef>
                <a:spcPts val="0"/>
              </a:spcBef>
              <a:spcAft>
                <a:spcPts val="0"/>
              </a:spcAft>
              <a:buNone/>
            </a:pPr>
            <a:r>
              <a:t/>
            </a:r>
            <a:endParaRPr b="1" sz="3000">
              <a:solidFill>
                <a:srgbClr val="434343"/>
              </a:solidFill>
            </a:endParaRPr>
          </a:p>
          <a:p>
            <a:pPr indent="-387350" lvl="0" marL="457200" rtl="0" algn="l">
              <a:spcBef>
                <a:spcPts val="0"/>
              </a:spcBef>
              <a:spcAft>
                <a:spcPts val="0"/>
              </a:spcAft>
              <a:buSzPts val="2500"/>
              <a:buFont typeface="Montserrat"/>
              <a:buAutoNum type="arabicPeriod"/>
            </a:pPr>
            <a:r>
              <a:rPr lang="en" sz="2500">
                <a:latin typeface="Montserrat"/>
                <a:ea typeface="Montserrat"/>
                <a:cs typeface="Montserrat"/>
                <a:sym typeface="Montserrat"/>
              </a:rPr>
              <a:t>More research is required to ensure that Milky meets our customers needs</a:t>
            </a:r>
            <a:endParaRPr sz="2500">
              <a:latin typeface="Montserrat"/>
              <a:ea typeface="Montserrat"/>
              <a:cs typeface="Montserrat"/>
              <a:sym typeface="Montserrat"/>
            </a:endParaRPr>
          </a:p>
          <a:p>
            <a:pPr indent="0" lvl="0" marL="457200" rtl="0" algn="l">
              <a:spcBef>
                <a:spcPts val="0"/>
              </a:spcBef>
              <a:spcAft>
                <a:spcPts val="0"/>
              </a:spcAft>
              <a:buNone/>
            </a:pPr>
            <a:r>
              <a:t/>
            </a:r>
            <a:endParaRPr sz="2500">
              <a:latin typeface="Montserrat"/>
              <a:ea typeface="Montserrat"/>
              <a:cs typeface="Montserrat"/>
              <a:sym typeface="Montserrat"/>
            </a:endParaRPr>
          </a:p>
          <a:p>
            <a:pPr indent="0" lvl="0" marL="457200" rtl="0" algn="l">
              <a:spcBef>
                <a:spcPts val="0"/>
              </a:spcBef>
              <a:spcAft>
                <a:spcPts val="0"/>
              </a:spcAft>
              <a:buNone/>
            </a:pPr>
            <a:r>
              <a:t/>
            </a:r>
            <a:endParaRPr sz="2500">
              <a:latin typeface="Montserrat"/>
              <a:ea typeface="Montserrat"/>
              <a:cs typeface="Montserrat"/>
              <a:sym typeface="Montserrat"/>
            </a:endParaRPr>
          </a:p>
          <a:p>
            <a:pPr indent="-387350" lvl="0" marL="457200" rtl="0" algn="l">
              <a:spcBef>
                <a:spcPts val="0"/>
              </a:spcBef>
              <a:spcAft>
                <a:spcPts val="0"/>
              </a:spcAft>
              <a:buSzPts val="2500"/>
              <a:buFont typeface="Montserrat"/>
              <a:buAutoNum type="arabicPeriod"/>
            </a:pPr>
            <a:r>
              <a:rPr lang="en" sz="2500">
                <a:latin typeface="Montserrat"/>
                <a:ea typeface="Montserrat"/>
                <a:cs typeface="Montserrat"/>
                <a:sym typeface="Montserrat"/>
              </a:rPr>
              <a:t>Trials should be run to test user variability </a:t>
            </a:r>
            <a:endParaRPr sz="2500">
              <a:latin typeface="Montserrat"/>
              <a:ea typeface="Montserrat"/>
              <a:cs typeface="Montserrat"/>
              <a:sym typeface="Montserrat"/>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5" name="Shape 255"/>
        <p:cNvGrpSpPr/>
        <p:nvPr/>
      </p:nvGrpSpPr>
      <p:grpSpPr>
        <a:xfrm>
          <a:off x="0" y="0"/>
          <a:ext cx="0" cy="0"/>
          <a:chOff x="0" y="0"/>
          <a:chExt cx="0" cy="0"/>
        </a:xfrm>
      </p:grpSpPr>
      <p:sp>
        <p:nvSpPr>
          <p:cNvPr id="256" name="Google Shape;256;p40"/>
          <p:cNvSpPr txBox="1"/>
          <p:nvPr/>
        </p:nvSpPr>
        <p:spPr>
          <a:xfrm>
            <a:off x="283950" y="296550"/>
            <a:ext cx="8482800" cy="455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b="1" sz="3000">
              <a:latin typeface="Montserrat"/>
              <a:ea typeface="Montserrat"/>
              <a:cs typeface="Montserrat"/>
              <a:sym typeface="Montserrat"/>
            </a:endParaRPr>
          </a:p>
          <a:p>
            <a:pPr indent="0" lvl="0" marL="0" rtl="0" algn="ctr">
              <a:spcBef>
                <a:spcPts val="0"/>
              </a:spcBef>
              <a:spcAft>
                <a:spcPts val="0"/>
              </a:spcAft>
              <a:buNone/>
            </a:pPr>
            <a:r>
              <a:t/>
            </a:r>
            <a:endParaRPr b="1" sz="3000">
              <a:latin typeface="Montserrat"/>
              <a:ea typeface="Montserrat"/>
              <a:cs typeface="Montserrat"/>
              <a:sym typeface="Montserrat"/>
            </a:endParaRPr>
          </a:p>
          <a:p>
            <a:pPr indent="0" lvl="0" marL="0" rtl="0" algn="ctr">
              <a:spcBef>
                <a:spcPts val="0"/>
              </a:spcBef>
              <a:spcAft>
                <a:spcPts val="0"/>
              </a:spcAft>
              <a:buNone/>
            </a:pPr>
            <a:r>
              <a:t/>
            </a:r>
            <a:endParaRPr b="1" sz="3000">
              <a:latin typeface="Montserrat"/>
              <a:ea typeface="Montserrat"/>
              <a:cs typeface="Montserrat"/>
              <a:sym typeface="Montserrat"/>
            </a:endParaRPr>
          </a:p>
          <a:p>
            <a:pPr indent="0" lvl="0" marL="0" rtl="0" algn="ctr">
              <a:spcBef>
                <a:spcPts val="0"/>
              </a:spcBef>
              <a:spcAft>
                <a:spcPts val="0"/>
              </a:spcAft>
              <a:buNone/>
            </a:pPr>
            <a:r>
              <a:t/>
            </a:r>
            <a:endParaRPr b="1" sz="3000">
              <a:latin typeface="Montserrat"/>
              <a:ea typeface="Montserrat"/>
              <a:cs typeface="Montserrat"/>
              <a:sym typeface="Montserrat"/>
            </a:endParaRPr>
          </a:p>
          <a:p>
            <a:pPr indent="0" lvl="0" marL="0" rtl="0" algn="ctr">
              <a:spcBef>
                <a:spcPts val="0"/>
              </a:spcBef>
              <a:spcAft>
                <a:spcPts val="0"/>
              </a:spcAft>
              <a:buNone/>
            </a:pPr>
            <a:r>
              <a:rPr b="1" lang="en" sz="3600">
                <a:latin typeface="Montserrat"/>
                <a:ea typeface="Montserrat"/>
                <a:cs typeface="Montserrat"/>
                <a:sym typeface="Montserrat"/>
              </a:rPr>
              <a:t>Thank You</a:t>
            </a:r>
            <a:br>
              <a:rPr b="1" lang="en" sz="3000">
                <a:latin typeface="Montserrat"/>
                <a:ea typeface="Montserrat"/>
                <a:cs typeface="Montserrat"/>
                <a:sym typeface="Montserrat"/>
              </a:rPr>
            </a:br>
            <a:endParaRPr sz="2400">
              <a:latin typeface="Montserrat"/>
              <a:ea typeface="Montserrat"/>
              <a:cs typeface="Montserrat"/>
              <a:sym typeface="Montserra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 name="Shape 66"/>
        <p:cNvGrpSpPr/>
        <p:nvPr/>
      </p:nvGrpSpPr>
      <p:grpSpPr>
        <a:xfrm>
          <a:off x="0" y="0"/>
          <a:ext cx="0" cy="0"/>
          <a:chOff x="0" y="0"/>
          <a:chExt cx="0" cy="0"/>
        </a:xfrm>
      </p:grpSpPr>
      <p:sp>
        <p:nvSpPr>
          <p:cNvPr id="67" name="Google Shape;67;p15"/>
          <p:cNvSpPr txBox="1"/>
          <p:nvPr/>
        </p:nvSpPr>
        <p:spPr>
          <a:xfrm>
            <a:off x="283950" y="296550"/>
            <a:ext cx="7653300" cy="455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latin typeface="Montserrat"/>
                <a:ea typeface="Montserrat"/>
                <a:cs typeface="Montserrat"/>
                <a:sym typeface="Montserrat"/>
              </a:rPr>
              <a:t>Solution: Milky</a:t>
            </a:r>
            <a:endParaRPr b="1" sz="3000">
              <a:latin typeface="Montserrat"/>
              <a:ea typeface="Montserrat"/>
              <a:cs typeface="Montserrat"/>
              <a:sym typeface="Montserrat"/>
            </a:endParaRPr>
          </a:p>
          <a:p>
            <a:pPr indent="0" lvl="0" marL="0" rtl="0" algn="l">
              <a:spcBef>
                <a:spcPts val="0"/>
              </a:spcBef>
              <a:spcAft>
                <a:spcPts val="0"/>
              </a:spcAft>
              <a:buNone/>
            </a:pPr>
            <a:r>
              <a:t/>
            </a:r>
            <a:endParaRPr b="1" sz="2400">
              <a:latin typeface="Montserrat"/>
              <a:ea typeface="Montserrat"/>
              <a:cs typeface="Montserrat"/>
              <a:sym typeface="Montserrat"/>
            </a:endParaRPr>
          </a:p>
          <a:p>
            <a:pPr indent="-387350" lvl="0" marL="457200" rtl="0" algn="l">
              <a:spcBef>
                <a:spcPts val="0"/>
              </a:spcBef>
              <a:spcAft>
                <a:spcPts val="0"/>
              </a:spcAft>
              <a:buSzPts val="2500"/>
              <a:buFont typeface="Montserrat"/>
              <a:buChar char="●"/>
            </a:pPr>
            <a:r>
              <a:rPr b="1" lang="en" sz="2500">
                <a:latin typeface="Montserrat"/>
                <a:ea typeface="Montserrat"/>
                <a:cs typeface="Montserrat"/>
                <a:sym typeface="Montserrat"/>
              </a:rPr>
              <a:t>Easy to Install Inside of Fridge</a:t>
            </a:r>
            <a:endParaRPr b="1" sz="2500">
              <a:latin typeface="Montserrat"/>
              <a:ea typeface="Montserrat"/>
              <a:cs typeface="Montserrat"/>
              <a:sym typeface="Montserrat"/>
            </a:endParaRPr>
          </a:p>
          <a:p>
            <a:pPr indent="-387350" lvl="1" marL="914400" rtl="0" algn="l">
              <a:spcBef>
                <a:spcPts val="0"/>
              </a:spcBef>
              <a:spcAft>
                <a:spcPts val="0"/>
              </a:spcAft>
              <a:buSzPts val="2500"/>
              <a:buFont typeface="Montserrat"/>
              <a:buChar char="○"/>
            </a:pPr>
            <a:r>
              <a:rPr lang="en" sz="2500">
                <a:latin typeface="Montserrat"/>
                <a:ea typeface="Montserrat"/>
                <a:cs typeface="Montserrat"/>
                <a:sym typeface="Montserrat"/>
              </a:rPr>
              <a:t>No clamping required</a:t>
            </a:r>
            <a:endParaRPr sz="2500">
              <a:latin typeface="Montserrat"/>
              <a:ea typeface="Montserrat"/>
              <a:cs typeface="Montserrat"/>
              <a:sym typeface="Montserrat"/>
            </a:endParaRPr>
          </a:p>
          <a:p>
            <a:pPr indent="-387350" lvl="1" marL="914400" rtl="0" algn="l">
              <a:spcBef>
                <a:spcPts val="0"/>
              </a:spcBef>
              <a:spcAft>
                <a:spcPts val="0"/>
              </a:spcAft>
              <a:buSzPts val="2500"/>
              <a:buFont typeface="Montserrat"/>
              <a:buChar char="○"/>
            </a:pPr>
            <a:r>
              <a:rPr lang="en" sz="2500">
                <a:latin typeface="Montserrat"/>
                <a:ea typeface="Montserrat"/>
                <a:cs typeface="Montserrat"/>
                <a:sym typeface="Montserrat"/>
              </a:rPr>
              <a:t>No assembly required</a:t>
            </a:r>
            <a:endParaRPr sz="2500">
              <a:latin typeface="Montserrat"/>
              <a:ea typeface="Montserrat"/>
              <a:cs typeface="Montserrat"/>
              <a:sym typeface="Montserrat"/>
            </a:endParaRPr>
          </a:p>
          <a:p>
            <a:pPr indent="-387350" lvl="1" marL="914400" rtl="0" algn="l">
              <a:spcBef>
                <a:spcPts val="0"/>
              </a:spcBef>
              <a:spcAft>
                <a:spcPts val="0"/>
              </a:spcAft>
              <a:buSzPts val="2500"/>
              <a:buFont typeface="Montserrat"/>
              <a:buChar char="○"/>
            </a:pPr>
            <a:r>
              <a:rPr lang="en" sz="2500">
                <a:latin typeface="Montserrat"/>
                <a:ea typeface="Montserrat"/>
                <a:cs typeface="Montserrat"/>
                <a:sym typeface="Montserrat"/>
              </a:rPr>
              <a:t>No jutting parts</a:t>
            </a:r>
            <a:endParaRPr sz="2500">
              <a:latin typeface="Montserrat"/>
              <a:ea typeface="Montserrat"/>
              <a:cs typeface="Montserrat"/>
              <a:sym typeface="Montserrat"/>
            </a:endParaRPr>
          </a:p>
          <a:p>
            <a:pPr indent="0" lvl="0" marL="0" rtl="0" algn="l">
              <a:spcBef>
                <a:spcPts val="0"/>
              </a:spcBef>
              <a:spcAft>
                <a:spcPts val="0"/>
              </a:spcAft>
              <a:buNone/>
            </a:pPr>
            <a:r>
              <a:t/>
            </a:r>
            <a:endParaRPr sz="2500">
              <a:latin typeface="Montserrat"/>
              <a:ea typeface="Montserrat"/>
              <a:cs typeface="Montserrat"/>
              <a:sym typeface="Montserrat"/>
            </a:endParaRPr>
          </a:p>
          <a:p>
            <a:pPr indent="-387350" lvl="0" marL="457200" rtl="0" algn="l">
              <a:spcBef>
                <a:spcPts val="0"/>
              </a:spcBef>
              <a:spcAft>
                <a:spcPts val="0"/>
              </a:spcAft>
              <a:buSzPts val="2500"/>
              <a:buFont typeface="Montserrat"/>
              <a:buChar char="●"/>
            </a:pPr>
            <a:r>
              <a:rPr b="1" lang="en" sz="2500">
                <a:latin typeface="Montserrat"/>
                <a:ea typeface="Montserrat"/>
                <a:cs typeface="Montserrat"/>
                <a:sym typeface="Montserrat"/>
              </a:rPr>
              <a:t>Simple App Interface</a:t>
            </a:r>
            <a:endParaRPr b="1" sz="2500">
              <a:latin typeface="Montserrat"/>
              <a:ea typeface="Montserrat"/>
              <a:cs typeface="Montserrat"/>
              <a:sym typeface="Montserrat"/>
            </a:endParaRPr>
          </a:p>
          <a:p>
            <a:pPr indent="-387350" lvl="1" marL="914400" rtl="0" algn="l">
              <a:spcBef>
                <a:spcPts val="0"/>
              </a:spcBef>
              <a:spcAft>
                <a:spcPts val="0"/>
              </a:spcAft>
              <a:buSzPts val="2500"/>
              <a:buFont typeface="Montserrat"/>
              <a:buChar char="○"/>
            </a:pPr>
            <a:r>
              <a:rPr lang="en" sz="2500">
                <a:latin typeface="Montserrat"/>
                <a:ea typeface="Montserrat"/>
                <a:cs typeface="Montserrat"/>
                <a:sym typeface="Montserrat"/>
              </a:rPr>
              <a:t>No alert fatigue</a:t>
            </a:r>
            <a:endParaRPr sz="2500">
              <a:latin typeface="Montserrat"/>
              <a:ea typeface="Montserrat"/>
              <a:cs typeface="Montserrat"/>
              <a:sym typeface="Montserrat"/>
            </a:endParaRPr>
          </a:p>
          <a:p>
            <a:pPr indent="-387350" lvl="1" marL="914400" rtl="0" algn="l">
              <a:spcBef>
                <a:spcPts val="0"/>
              </a:spcBef>
              <a:spcAft>
                <a:spcPts val="0"/>
              </a:spcAft>
              <a:buSzPts val="2500"/>
              <a:buFont typeface="Montserrat"/>
              <a:buChar char="○"/>
            </a:pPr>
            <a:r>
              <a:rPr lang="en" sz="2500">
                <a:latin typeface="Montserrat"/>
                <a:ea typeface="Montserrat"/>
                <a:cs typeface="Montserrat"/>
                <a:sym typeface="Montserrat"/>
              </a:rPr>
              <a:t>Fast loading time </a:t>
            </a:r>
            <a:endParaRPr sz="2500">
              <a:latin typeface="Montserrat"/>
              <a:ea typeface="Montserrat"/>
              <a:cs typeface="Montserrat"/>
              <a:sym typeface="Montserrat"/>
            </a:endParaRPr>
          </a:p>
          <a:p>
            <a:pPr indent="-381000" lvl="1" marL="914400" rtl="0" algn="l">
              <a:spcBef>
                <a:spcPts val="0"/>
              </a:spcBef>
              <a:spcAft>
                <a:spcPts val="0"/>
              </a:spcAft>
              <a:buSzPts val="2400"/>
              <a:buChar char="○"/>
            </a:pPr>
            <a:r>
              <a:rPr lang="en" sz="2500">
                <a:latin typeface="Montserrat"/>
                <a:ea typeface="Montserrat"/>
                <a:cs typeface="Montserrat"/>
                <a:sym typeface="Montserrat"/>
              </a:rPr>
              <a:t>Compatible with iOS 10 and Android 9</a:t>
            </a:r>
            <a:br>
              <a:rPr lang="en" sz="2400">
                <a:latin typeface="Times New Roman"/>
                <a:ea typeface="Times New Roman"/>
                <a:cs typeface="Times New Roman"/>
                <a:sym typeface="Times New Roman"/>
              </a:rPr>
            </a:br>
            <a:endParaRPr b="1" sz="2400"/>
          </a:p>
          <a:p>
            <a:pPr indent="0" lvl="0" marL="0" rtl="0" algn="l">
              <a:spcBef>
                <a:spcPts val="0"/>
              </a:spcBef>
              <a:spcAft>
                <a:spcPts val="0"/>
              </a:spcAft>
              <a:buNone/>
            </a:pPr>
            <a:r>
              <a:t/>
            </a:r>
            <a:endParaRPr b="1" sz="2400"/>
          </a:p>
          <a:p>
            <a:pPr indent="0" lvl="0" marL="0" rtl="0" algn="l">
              <a:spcBef>
                <a:spcPts val="0"/>
              </a:spcBef>
              <a:spcAft>
                <a:spcPts val="0"/>
              </a:spcAft>
              <a:buNone/>
            </a:pPr>
            <a:r>
              <a:t/>
            </a:r>
            <a:endParaRPr sz="2400"/>
          </a:p>
          <a:p>
            <a:pPr indent="0" lvl="0" marL="0" rtl="0" algn="l">
              <a:spcBef>
                <a:spcPts val="0"/>
              </a:spcBef>
              <a:spcAft>
                <a:spcPts val="0"/>
              </a:spcAft>
              <a:buNone/>
            </a:pPr>
            <a:r>
              <a:t/>
            </a:r>
            <a:endParaRPr b="1" sz="2400"/>
          </a:p>
          <a:p>
            <a:pPr indent="0" lvl="0" marL="0" rtl="0" algn="l">
              <a:spcBef>
                <a:spcPts val="0"/>
              </a:spcBef>
              <a:spcAft>
                <a:spcPts val="0"/>
              </a:spcAft>
              <a:buNone/>
            </a:pPr>
            <a:r>
              <a:t/>
            </a:r>
            <a:endParaRPr sz="2400"/>
          </a:p>
        </p:txBody>
      </p:sp>
      <p:sp>
        <p:nvSpPr>
          <p:cNvPr id="68" name="Google Shape;68;p15"/>
          <p:cNvSpPr txBox="1"/>
          <p:nvPr/>
        </p:nvSpPr>
        <p:spPr>
          <a:xfrm>
            <a:off x="10375" y="900"/>
            <a:ext cx="2137800" cy="29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69" name="Google Shape;69;p15"/>
          <p:cNvPicPr preferRelativeResize="0"/>
          <p:nvPr/>
        </p:nvPicPr>
        <p:blipFill>
          <a:blip r:embed="rId3">
            <a:alphaModFix/>
          </a:blip>
          <a:stretch>
            <a:fillRect/>
          </a:stretch>
        </p:blipFill>
        <p:spPr>
          <a:xfrm>
            <a:off x="6122950" y="1169475"/>
            <a:ext cx="2384000" cy="24364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 name="Shape 73"/>
        <p:cNvGrpSpPr/>
        <p:nvPr/>
      </p:nvGrpSpPr>
      <p:grpSpPr>
        <a:xfrm>
          <a:off x="0" y="0"/>
          <a:ext cx="0" cy="0"/>
          <a:chOff x="0" y="0"/>
          <a:chExt cx="0" cy="0"/>
        </a:xfrm>
      </p:grpSpPr>
      <p:sp>
        <p:nvSpPr>
          <p:cNvPr id="74" name="Google Shape;74;p16"/>
          <p:cNvSpPr txBox="1"/>
          <p:nvPr>
            <p:ph type="title"/>
          </p:nvPr>
        </p:nvSpPr>
        <p:spPr>
          <a:xfrm>
            <a:off x="311700" y="2926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Montserrat"/>
                <a:ea typeface="Montserrat"/>
                <a:cs typeface="Montserrat"/>
                <a:sym typeface="Montserrat"/>
              </a:rPr>
              <a:t>Key Attributes</a:t>
            </a:r>
            <a:endParaRPr b="1">
              <a:latin typeface="Montserrat"/>
              <a:ea typeface="Montserrat"/>
              <a:cs typeface="Montserrat"/>
              <a:sym typeface="Montserrat"/>
            </a:endParaRPr>
          </a:p>
        </p:txBody>
      </p:sp>
      <p:sp>
        <p:nvSpPr>
          <p:cNvPr id="75" name="Google Shape;75;p16"/>
          <p:cNvSpPr txBox="1"/>
          <p:nvPr>
            <p:ph idx="1" type="body"/>
          </p:nvPr>
        </p:nvSpPr>
        <p:spPr>
          <a:xfrm>
            <a:off x="311700" y="1076275"/>
            <a:ext cx="5685000" cy="3416400"/>
          </a:xfrm>
          <a:prstGeom prst="rect">
            <a:avLst/>
          </a:prstGeom>
        </p:spPr>
        <p:txBody>
          <a:bodyPr anchorCtr="0" anchor="t" bIns="91425" lIns="91425" spcFirstLastPara="1" rIns="91425" wrap="square" tIns="91425">
            <a:noAutofit/>
          </a:bodyPr>
          <a:lstStyle/>
          <a:p>
            <a:pPr indent="-387350" lvl="0" marL="457200" rtl="0" algn="l">
              <a:spcBef>
                <a:spcPts val="0"/>
              </a:spcBef>
              <a:spcAft>
                <a:spcPts val="0"/>
              </a:spcAft>
              <a:buClr>
                <a:srgbClr val="000000"/>
              </a:buClr>
              <a:buSzPts val="2500"/>
              <a:buFont typeface="Montserrat"/>
              <a:buChar char="●"/>
            </a:pPr>
            <a:r>
              <a:rPr lang="en" sz="2500">
                <a:solidFill>
                  <a:srgbClr val="000000"/>
                </a:solidFill>
                <a:latin typeface="Montserrat"/>
                <a:ea typeface="Montserrat"/>
                <a:cs typeface="Montserrat"/>
                <a:sym typeface="Montserrat"/>
              </a:rPr>
              <a:t>Notification </a:t>
            </a:r>
            <a:r>
              <a:rPr lang="en" sz="2500">
                <a:solidFill>
                  <a:srgbClr val="000000"/>
                </a:solidFill>
                <a:latin typeface="Montserrat"/>
                <a:ea typeface="Montserrat"/>
                <a:cs typeface="Montserrat"/>
                <a:sym typeface="Montserrat"/>
              </a:rPr>
              <a:t>of</a:t>
            </a:r>
            <a:r>
              <a:rPr lang="en" sz="2500">
                <a:solidFill>
                  <a:srgbClr val="000000"/>
                </a:solidFill>
                <a:latin typeface="Montserrat"/>
                <a:ea typeface="Montserrat"/>
                <a:cs typeface="Montserrat"/>
                <a:sym typeface="Montserrat"/>
              </a:rPr>
              <a:t> expiration date</a:t>
            </a:r>
            <a:endParaRPr sz="2500">
              <a:solidFill>
                <a:srgbClr val="000000"/>
              </a:solidFill>
              <a:latin typeface="Montserrat"/>
              <a:ea typeface="Montserrat"/>
              <a:cs typeface="Montserrat"/>
              <a:sym typeface="Montserrat"/>
            </a:endParaRPr>
          </a:p>
          <a:p>
            <a:pPr indent="-387350" lvl="0" marL="457200" rtl="0" algn="l">
              <a:spcBef>
                <a:spcPts val="0"/>
              </a:spcBef>
              <a:spcAft>
                <a:spcPts val="0"/>
              </a:spcAft>
              <a:buClr>
                <a:srgbClr val="000000"/>
              </a:buClr>
              <a:buSzPts val="2500"/>
              <a:buFont typeface="Montserrat"/>
              <a:buChar char="●"/>
            </a:pPr>
            <a:r>
              <a:rPr lang="en" sz="2500">
                <a:solidFill>
                  <a:srgbClr val="000000"/>
                </a:solidFill>
                <a:latin typeface="Montserrat"/>
                <a:ea typeface="Montserrat"/>
                <a:cs typeface="Montserrat"/>
                <a:sym typeface="Montserrat"/>
              </a:rPr>
              <a:t>Simple app interface</a:t>
            </a:r>
            <a:endParaRPr sz="2500">
              <a:solidFill>
                <a:srgbClr val="000000"/>
              </a:solidFill>
              <a:latin typeface="Montserrat"/>
              <a:ea typeface="Montserrat"/>
              <a:cs typeface="Montserrat"/>
              <a:sym typeface="Montserrat"/>
            </a:endParaRPr>
          </a:p>
          <a:p>
            <a:pPr indent="-387350" lvl="0" marL="457200" rtl="0" algn="l">
              <a:spcBef>
                <a:spcPts val="0"/>
              </a:spcBef>
              <a:spcAft>
                <a:spcPts val="0"/>
              </a:spcAft>
              <a:buClr>
                <a:srgbClr val="000000"/>
              </a:buClr>
              <a:buSzPts val="2500"/>
              <a:buFont typeface="Montserrat"/>
              <a:buChar char="●"/>
            </a:pPr>
            <a:r>
              <a:rPr lang="en" sz="2500">
                <a:solidFill>
                  <a:srgbClr val="000000"/>
                </a:solidFill>
                <a:latin typeface="Montserrat"/>
                <a:ea typeface="Montserrat"/>
                <a:cs typeface="Montserrat"/>
                <a:sym typeface="Montserrat"/>
              </a:rPr>
              <a:t>Easy to install inside of fridge</a:t>
            </a:r>
            <a:endParaRPr sz="2500">
              <a:solidFill>
                <a:srgbClr val="000000"/>
              </a:solidFill>
              <a:latin typeface="Montserrat"/>
              <a:ea typeface="Montserrat"/>
              <a:cs typeface="Montserrat"/>
              <a:sym typeface="Montserrat"/>
            </a:endParaRPr>
          </a:p>
          <a:p>
            <a:pPr indent="-387350" lvl="0" marL="457200" rtl="0" algn="l">
              <a:spcBef>
                <a:spcPts val="0"/>
              </a:spcBef>
              <a:spcAft>
                <a:spcPts val="0"/>
              </a:spcAft>
              <a:buClr>
                <a:srgbClr val="000000"/>
              </a:buClr>
              <a:buSzPts val="2500"/>
              <a:buFont typeface="Montserrat"/>
              <a:buChar char="●"/>
            </a:pPr>
            <a:r>
              <a:rPr lang="en" sz="2500">
                <a:solidFill>
                  <a:srgbClr val="000000"/>
                </a:solidFill>
                <a:latin typeface="Montserrat"/>
                <a:ea typeface="Montserrat"/>
                <a:cs typeface="Montserrat"/>
                <a:sym typeface="Montserrat"/>
              </a:rPr>
              <a:t>Notification </a:t>
            </a:r>
            <a:r>
              <a:rPr lang="en" sz="2500">
                <a:solidFill>
                  <a:srgbClr val="000000"/>
                </a:solidFill>
                <a:latin typeface="Montserrat"/>
                <a:ea typeface="Montserrat"/>
                <a:cs typeface="Montserrat"/>
                <a:sym typeface="Montserrat"/>
              </a:rPr>
              <a:t>of</a:t>
            </a:r>
            <a:r>
              <a:rPr lang="en" sz="2500">
                <a:solidFill>
                  <a:srgbClr val="000000"/>
                </a:solidFill>
                <a:latin typeface="Montserrat"/>
                <a:ea typeface="Montserrat"/>
                <a:cs typeface="Montserrat"/>
                <a:sym typeface="Montserrat"/>
              </a:rPr>
              <a:t> remaining liquid volume</a:t>
            </a:r>
            <a:endParaRPr sz="2500">
              <a:solidFill>
                <a:srgbClr val="000000"/>
              </a:solidFill>
              <a:latin typeface="Montserrat"/>
              <a:ea typeface="Montserrat"/>
              <a:cs typeface="Montserrat"/>
              <a:sym typeface="Montserrat"/>
            </a:endParaRPr>
          </a:p>
          <a:p>
            <a:pPr indent="-387350" lvl="0" marL="457200" rtl="0" algn="l">
              <a:spcBef>
                <a:spcPts val="0"/>
              </a:spcBef>
              <a:spcAft>
                <a:spcPts val="0"/>
              </a:spcAft>
              <a:buClr>
                <a:srgbClr val="000000"/>
              </a:buClr>
              <a:buSzPts val="2500"/>
              <a:buFont typeface="Montserrat"/>
              <a:buChar char="●"/>
            </a:pPr>
            <a:r>
              <a:rPr lang="en" sz="2500">
                <a:solidFill>
                  <a:srgbClr val="000000"/>
                </a:solidFill>
                <a:latin typeface="Montserrat"/>
                <a:ea typeface="Montserrat"/>
                <a:cs typeface="Montserrat"/>
                <a:sym typeface="Montserrat"/>
              </a:rPr>
              <a:t>Data from last time fridge opened</a:t>
            </a:r>
            <a:endParaRPr sz="2500">
              <a:solidFill>
                <a:srgbClr val="000000"/>
              </a:solidFill>
              <a:latin typeface="Montserrat"/>
              <a:ea typeface="Montserrat"/>
              <a:cs typeface="Montserrat"/>
              <a:sym typeface="Montserrat"/>
            </a:endParaRPr>
          </a:p>
        </p:txBody>
      </p:sp>
      <p:pic>
        <p:nvPicPr>
          <p:cNvPr id="76" name="Google Shape;76;p16"/>
          <p:cNvPicPr preferRelativeResize="0"/>
          <p:nvPr/>
        </p:nvPicPr>
        <p:blipFill>
          <a:blip r:embed="rId3">
            <a:alphaModFix/>
          </a:blip>
          <a:stretch>
            <a:fillRect/>
          </a:stretch>
        </p:blipFill>
        <p:spPr>
          <a:xfrm>
            <a:off x="6149100" y="292625"/>
            <a:ext cx="2559076" cy="4555624"/>
          </a:xfrm>
          <a:prstGeom prst="rect">
            <a:avLst/>
          </a:prstGeom>
          <a:noFill/>
          <a:ln cap="flat" cmpd="sng" w="9525">
            <a:solidFill>
              <a:schemeClr val="dk2"/>
            </a:solidFill>
            <a:prstDash val="solid"/>
            <a:round/>
            <a:headEnd len="sm" w="sm" type="none"/>
            <a:tailEnd len="sm" w="sm" type="none"/>
          </a:ln>
        </p:spPr>
      </p:pic>
      <p:sp>
        <p:nvSpPr>
          <p:cNvPr id="77" name="Google Shape;77;p16"/>
          <p:cNvSpPr txBox="1"/>
          <p:nvPr/>
        </p:nvSpPr>
        <p:spPr>
          <a:xfrm>
            <a:off x="10375" y="900"/>
            <a:ext cx="2137800" cy="29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 name="Shape 81"/>
        <p:cNvGrpSpPr/>
        <p:nvPr/>
      </p:nvGrpSpPr>
      <p:grpSpPr>
        <a:xfrm>
          <a:off x="0" y="0"/>
          <a:ext cx="0" cy="0"/>
          <a:chOff x="0" y="0"/>
          <a:chExt cx="0" cy="0"/>
        </a:xfrm>
      </p:grpSpPr>
      <p:sp>
        <p:nvSpPr>
          <p:cNvPr id="82" name="Google Shape;82;p17"/>
          <p:cNvSpPr txBox="1"/>
          <p:nvPr/>
        </p:nvSpPr>
        <p:spPr>
          <a:xfrm>
            <a:off x="283950" y="144150"/>
            <a:ext cx="8482800" cy="455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latin typeface="Montserrat"/>
                <a:ea typeface="Montserrat"/>
                <a:cs typeface="Montserrat"/>
                <a:sym typeface="Montserrat"/>
              </a:rPr>
              <a:t>Price Performance Chart</a:t>
            </a:r>
            <a:br>
              <a:rPr b="1" lang="en" sz="3000">
                <a:latin typeface="Montserrat"/>
                <a:ea typeface="Montserrat"/>
                <a:cs typeface="Montserrat"/>
                <a:sym typeface="Montserrat"/>
              </a:rPr>
            </a:br>
            <a:endParaRPr b="1" sz="3000">
              <a:latin typeface="Montserrat"/>
              <a:ea typeface="Montserrat"/>
              <a:cs typeface="Montserrat"/>
              <a:sym typeface="Montserrat"/>
            </a:endParaRPr>
          </a:p>
          <a:p>
            <a:pPr indent="0" lvl="0" marL="0" rtl="0" algn="l">
              <a:spcBef>
                <a:spcPts val="0"/>
              </a:spcBef>
              <a:spcAft>
                <a:spcPts val="0"/>
              </a:spcAft>
              <a:buNone/>
            </a:pPr>
            <a:r>
              <a:t/>
            </a:r>
            <a:endParaRPr b="1" sz="3000">
              <a:latin typeface="Montserrat"/>
              <a:ea typeface="Montserrat"/>
              <a:cs typeface="Montserrat"/>
              <a:sym typeface="Montserrat"/>
            </a:endParaRPr>
          </a:p>
          <a:p>
            <a:pPr indent="0" lvl="0" marL="457200" marR="0" rtl="0" algn="l">
              <a:lnSpc>
                <a:spcPct val="100000"/>
              </a:lnSpc>
              <a:spcBef>
                <a:spcPts val="0"/>
              </a:spcBef>
              <a:spcAft>
                <a:spcPts val="0"/>
              </a:spcAft>
              <a:buNone/>
            </a:pPr>
            <a:br>
              <a:rPr lang="en" sz="3000">
                <a:latin typeface="Montserrat"/>
                <a:ea typeface="Montserrat"/>
                <a:cs typeface="Montserrat"/>
                <a:sym typeface="Montserrat"/>
              </a:rPr>
            </a:br>
            <a:endParaRPr b="1" sz="3000">
              <a:latin typeface="Montserrat"/>
              <a:ea typeface="Montserrat"/>
              <a:cs typeface="Montserrat"/>
              <a:sym typeface="Montserrat"/>
            </a:endParaRPr>
          </a:p>
          <a:p>
            <a:pPr indent="0" lvl="0" marL="0" rtl="0" algn="l">
              <a:spcBef>
                <a:spcPts val="0"/>
              </a:spcBef>
              <a:spcAft>
                <a:spcPts val="0"/>
              </a:spcAft>
              <a:buNone/>
            </a:pPr>
            <a:r>
              <a:t/>
            </a:r>
            <a:endParaRPr b="1" sz="3000">
              <a:latin typeface="Montserrat"/>
              <a:ea typeface="Montserrat"/>
              <a:cs typeface="Montserrat"/>
              <a:sym typeface="Montserrat"/>
            </a:endParaRPr>
          </a:p>
          <a:p>
            <a:pPr indent="0" lvl="0" marL="0" rtl="0" algn="l">
              <a:spcBef>
                <a:spcPts val="0"/>
              </a:spcBef>
              <a:spcAft>
                <a:spcPts val="0"/>
              </a:spcAft>
              <a:buNone/>
            </a:pPr>
            <a:r>
              <a:t/>
            </a:r>
            <a:endParaRPr sz="3000">
              <a:latin typeface="Montserrat"/>
              <a:ea typeface="Montserrat"/>
              <a:cs typeface="Montserrat"/>
              <a:sym typeface="Montserrat"/>
            </a:endParaRPr>
          </a:p>
          <a:p>
            <a:pPr indent="0" lvl="0" marL="0" rtl="0" algn="l">
              <a:spcBef>
                <a:spcPts val="0"/>
              </a:spcBef>
              <a:spcAft>
                <a:spcPts val="0"/>
              </a:spcAft>
              <a:buNone/>
            </a:pPr>
            <a:r>
              <a:t/>
            </a:r>
            <a:endParaRPr b="1" sz="3000">
              <a:latin typeface="Montserrat"/>
              <a:ea typeface="Montserrat"/>
              <a:cs typeface="Montserrat"/>
              <a:sym typeface="Montserrat"/>
            </a:endParaRPr>
          </a:p>
          <a:p>
            <a:pPr indent="0" lvl="0" marL="0" rtl="0" algn="l">
              <a:spcBef>
                <a:spcPts val="0"/>
              </a:spcBef>
              <a:spcAft>
                <a:spcPts val="0"/>
              </a:spcAft>
              <a:buNone/>
            </a:pPr>
            <a:r>
              <a:t/>
            </a:r>
            <a:endParaRPr sz="3000">
              <a:latin typeface="Montserrat"/>
              <a:ea typeface="Montserrat"/>
              <a:cs typeface="Montserrat"/>
              <a:sym typeface="Montserrat"/>
            </a:endParaRPr>
          </a:p>
        </p:txBody>
      </p:sp>
      <p:pic>
        <p:nvPicPr>
          <p:cNvPr id="83" name="Google Shape;83;p17"/>
          <p:cNvPicPr preferRelativeResize="0"/>
          <p:nvPr/>
        </p:nvPicPr>
        <p:blipFill>
          <a:blip r:embed="rId4">
            <a:alphaModFix/>
          </a:blip>
          <a:stretch>
            <a:fillRect/>
          </a:stretch>
        </p:blipFill>
        <p:spPr>
          <a:xfrm>
            <a:off x="1767863" y="1257375"/>
            <a:ext cx="5514974" cy="3146350"/>
          </a:xfrm>
          <a:prstGeom prst="rect">
            <a:avLst/>
          </a:prstGeom>
          <a:noFill/>
          <a:ln>
            <a:noFill/>
          </a:ln>
        </p:spPr>
      </p:pic>
      <p:pic>
        <p:nvPicPr>
          <p:cNvPr id="84" name="Google Shape;84;p17"/>
          <p:cNvPicPr preferRelativeResize="0"/>
          <p:nvPr/>
        </p:nvPicPr>
        <p:blipFill>
          <a:blip r:embed="rId5">
            <a:alphaModFix/>
          </a:blip>
          <a:stretch>
            <a:fillRect/>
          </a:stretch>
        </p:blipFill>
        <p:spPr>
          <a:xfrm>
            <a:off x="1390649" y="929300"/>
            <a:ext cx="6857675" cy="3917650"/>
          </a:xfrm>
          <a:prstGeom prst="rect">
            <a:avLst/>
          </a:prstGeom>
          <a:noFill/>
          <a:ln>
            <a:noFill/>
          </a:ln>
        </p:spPr>
      </p:pic>
      <p:pic>
        <p:nvPicPr>
          <p:cNvPr id="85" name="Google Shape;85;p17"/>
          <p:cNvPicPr preferRelativeResize="0"/>
          <p:nvPr/>
        </p:nvPicPr>
        <p:blipFill>
          <a:blip r:embed="rId6">
            <a:alphaModFix/>
          </a:blip>
          <a:stretch>
            <a:fillRect/>
          </a:stretch>
        </p:blipFill>
        <p:spPr>
          <a:xfrm>
            <a:off x="1390650" y="824100"/>
            <a:ext cx="6959175" cy="39756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 name="Shape 89"/>
        <p:cNvGrpSpPr/>
        <p:nvPr/>
      </p:nvGrpSpPr>
      <p:grpSpPr>
        <a:xfrm>
          <a:off x="0" y="0"/>
          <a:ext cx="0" cy="0"/>
          <a:chOff x="0" y="0"/>
          <a:chExt cx="0" cy="0"/>
        </a:xfrm>
      </p:grpSpPr>
      <p:sp>
        <p:nvSpPr>
          <p:cNvPr id="90" name="Google Shape;90;p18"/>
          <p:cNvSpPr txBox="1"/>
          <p:nvPr>
            <p:ph type="title"/>
          </p:nvPr>
        </p:nvSpPr>
        <p:spPr>
          <a:xfrm>
            <a:off x="311700" y="2926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000">
                <a:latin typeface="Montserrat"/>
                <a:ea typeface="Montserrat"/>
                <a:cs typeface="Montserrat"/>
                <a:sym typeface="Montserrat"/>
              </a:rPr>
              <a:t>MilkMaid</a:t>
            </a:r>
            <a:endParaRPr b="1" sz="3000">
              <a:latin typeface="Montserrat"/>
              <a:ea typeface="Montserrat"/>
              <a:cs typeface="Montserrat"/>
              <a:sym typeface="Montserrat"/>
            </a:endParaRPr>
          </a:p>
        </p:txBody>
      </p:sp>
      <p:sp>
        <p:nvSpPr>
          <p:cNvPr id="91" name="Google Shape;91;p18"/>
          <p:cNvSpPr txBox="1"/>
          <p:nvPr>
            <p:ph idx="1" type="body"/>
          </p:nvPr>
        </p:nvSpPr>
        <p:spPr>
          <a:xfrm>
            <a:off x="311700" y="10000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500">
                <a:solidFill>
                  <a:srgbClr val="000000"/>
                </a:solidFill>
                <a:latin typeface="Montserrat"/>
                <a:ea typeface="Montserrat"/>
                <a:cs typeface="Montserrat"/>
                <a:sym typeface="Montserrat"/>
              </a:rPr>
              <a:t>Parts Of Unmet Need Addressed</a:t>
            </a:r>
            <a:endParaRPr b="1" sz="2500">
              <a:solidFill>
                <a:srgbClr val="000000"/>
              </a:solidFill>
              <a:latin typeface="Montserrat"/>
              <a:ea typeface="Montserrat"/>
              <a:cs typeface="Montserrat"/>
              <a:sym typeface="Montserrat"/>
            </a:endParaRPr>
          </a:p>
          <a:p>
            <a:pPr indent="-387350" lvl="0" marL="457200" rtl="0" algn="l">
              <a:spcBef>
                <a:spcPts val="0"/>
              </a:spcBef>
              <a:spcAft>
                <a:spcPts val="0"/>
              </a:spcAft>
              <a:buClr>
                <a:srgbClr val="000000"/>
              </a:buClr>
              <a:buSzPts val="2500"/>
              <a:buFont typeface="Montserrat"/>
              <a:buChar char="●"/>
            </a:pPr>
            <a:r>
              <a:rPr lang="en" sz="2500">
                <a:solidFill>
                  <a:srgbClr val="000000"/>
                </a:solidFill>
                <a:latin typeface="Montserrat"/>
                <a:ea typeface="Montserrat"/>
                <a:cs typeface="Montserrat"/>
                <a:sym typeface="Montserrat"/>
              </a:rPr>
              <a:t>Reports when milk is low</a:t>
            </a:r>
            <a:endParaRPr sz="2500">
              <a:solidFill>
                <a:srgbClr val="000000"/>
              </a:solidFill>
              <a:latin typeface="Montserrat"/>
              <a:ea typeface="Montserrat"/>
              <a:cs typeface="Montserrat"/>
              <a:sym typeface="Montserrat"/>
            </a:endParaRPr>
          </a:p>
          <a:p>
            <a:pPr indent="-387350" lvl="0" marL="457200" rtl="0" algn="l">
              <a:spcBef>
                <a:spcPts val="0"/>
              </a:spcBef>
              <a:spcAft>
                <a:spcPts val="0"/>
              </a:spcAft>
              <a:buClr>
                <a:srgbClr val="000000"/>
              </a:buClr>
              <a:buSzPts val="2500"/>
              <a:buFont typeface="Montserrat"/>
              <a:buChar char="●"/>
            </a:pPr>
            <a:r>
              <a:rPr lang="en" sz="2500">
                <a:solidFill>
                  <a:srgbClr val="000000"/>
                </a:solidFill>
                <a:latin typeface="Montserrat"/>
                <a:ea typeface="Montserrat"/>
                <a:cs typeface="Montserrat"/>
                <a:sym typeface="Montserrat"/>
              </a:rPr>
              <a:t>Text message feature</a:t>
            </a:r>
            <a:endParaRPr sz="2500">
              <a:solidFill>
                <a:srgbClr val="000000"/>
              </a:solidFill>
              <a:latin typeface="Montserrat"/>
              <a:ea typeface="Montserrat"/>
              <a:cs typeface="Montserrat"/>
              <a:sym typeface="Montserrat"/>
            </a:endParaRPr>
          </a:p>
          <a:p>
            <a:pPr indent="-387350" lvl="0" marL="457200" rtl="0" algn="l">
              <a:spcBef>
                <a:spcPts val="0"/>
              </a:spcBef>
              <a:spcAft>
                <a:spcPts val="0"/>
              </a:spcAft>
              <a:buClr>
                <a:srgbClr val="000000"/>
              </a:buClr>
              <a:buSzPts val="2500"/>
              <a:buFont typeface="Montserrat"/>
              <a:buChar char="●"/>
            </a:pPr>
            <a:r>
              <a:rPr lang="en" sz="2500">
                <a:solidFill>
                  <a:srgbClr val="000000"/>
                </a:solidFill>
                <a:latin typeface="Montserrat"/>
                <a:ea typeface="Montserrat"/>
                <a:cs typeface="Montserrat"/>
                <a:sym typeface="Montserrat"/>
              </a:rPr>
              <a:t>Reports when milk expires</a:t>
            </a:r>
            <a:endParaRPr sz="2500">
              <a:solidFill>
                <a:srgbClr val="000000"/>
              </a:solidFill>
              <a:latin typeface="Montserrat"/>
              <a:ea typeface="Montserrat"/>
              <a:cs typeface="Montserrat"/>
              <a:sym typeface="Montserrat"/>
            </a:endParaRPr>
          </a:p>
          <a:p>
            <a:pPr indent="0" lvl="0" marL="0" rtl="0" algn="l">
              <a:spcBef>
                <a:spcPts val="1600"/>
              </a:spcBef>
              <a:spcAft>
                <a:spcPts val="0"/>
              </a:spcAft>
              <a:buNone/>
            </a:pPr>
            <a:r>
              <a:rPr b="1" lang="en" sz="2500">
                <a:solidFill>
                  <a:srgbClr val="000000"/>
                </a:solidFill>
                <a:latin typeface="Montserrat"/>
                <a:ea typeface="Montserrat"/>
                <a:cs typeface="Montserrat"/>
                <a:sym typeface="Montserrat"/>
              </a:rPr>
              <a:t>Differences</a:t>
            </a:r>
            <a:endParaRPr b="1" sz="2500">
              <a:solidFill>
                <a:srgbClr val="000000"/>
              </a:solidFill>
              <a:latin typeface="Montserrat"/>
              <a:ea typeface="Montserrat"/>
              <a:cs typeface="Montserrat"/>
              <a:sym typeface="Montserrat"/>
            </a:endParaRPr>
          </a:p>
          <a:p>
            <a:pPr indent="-387350" lvl="0" marL="457200" rtl="0" algn="l">
              <a:spcBef>
                <a:spcPts val="0"/>
              </a:spcBef>
              <a:spcAft>
                <a:spcPts val="0"/>
              </a:spcAft>
              <a:buClr>
                <a:srgbClr val="000000"/>
              </a:buClr>
              <a:buSzPts val="2500"/>
              <a:buFont typeface="Montserrat"/>
              <a:buChar char="●"/>
            </a:pPr>
            <a:r>
              <a:rPr lang="en" sz="2500">
                <a:solidFill>
                  <a:srgbClr val="000000"/>
                </a:solidFill>
                <a:latin typeface="Montserrat"/>
                <a:ea typeface="Montserrat"/>
                <a:cs typeface="Montserrat"/>
                <a:sym typeface="Montserrat"/>
              </a:rPr>
              <a:t>Only concerns milk</a:t>
            </a:r>
            <a:endParaRPr sz="2500">
              <a:solidFill>
                <a:srgbClr val="000000"/>
              </a:solidFill>
              <a:latin typeface="Montserrat"/>
              <a:ea typeface="Montserrat"/>
              <a:cs typeface="Montserrat"/>
              <a:sym typeface="Montserrat"/>
            </a:endParaRPr>
          </a:p>
          <a:p>
            <a:pPr indent="-387350" lvl="0" marL="457200" rtl="0" algn="l">
              <a:spcBef>
                <a:spcPts val="0"/>
              </a:spcBef>
              <a:spcAft>
                <a:spcPts val="0"/>
              </a:spcAft>
              <a:buClr>
                <a:srgbClr val="000000"/>
              </a:buClr>
              <a:buSzPts val="2500"/>
              <a:buFont typeface="Montserrat"/>
              <a:buChar char="●"/>
            </a:pPr>
            <a:r>
              <a:rPr lang="en" sz="2500">
                <a:solidFill>
                  <a:srgbClr val="000000"/>
                </a:solidFill>
                <a:latin typeface="Montserrat"/>
                <a:ea typeface="Montserrat"/>
                <a:cs typeface="Montserrat"/>
                <a:sym typeface="Montserrat"/>
              </a:rPr>
              <a:t>More effort in routine usage</a:t>
            </a:r>
            <a:endParaRPr sz="2500">
              <a:solidFill>
                <a:srgbClr val="000000"/>
              </a:solidFill>
              <a:latin typeface="Montserrat"/>
              <a:ea typeface="Montserrat"/>
              <a:cs typeface="Montserrat"/>
              <a:sym typeface="Montserrat"/>
            </a:endParaRPr>
          </a:p>
        </p:txBody>
      </p:sp>
      <p:pic>
        <p:nvPicPr>
          <p:cNvPr id="92" name="Google Shape;92;p18"/>
          <p:cNvPicPr preferRelativeResize="0"/>
          <p:nvPr/>
        </p:nvPicPr>
        <p:blipFill rotWithShape="1">
          <a:blip r:embed="rId4">
            <a:alphaModFix/>
          </a:blip>
          <a:srcRect b="0" l="19634" r="20848" t="0"/>
          <a:stretch/>
        </p:blipFill>
        <p:spPr>
          <a:xfrm>
            <a:off x="6027525" y="620200"/>
            <a:ext cx="2365150" cy="41300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 name="Shape 96"/>
        <p:cNvGrpSpPr/>
        <p:nvPr/>
      </p:nvGrpSpPr>
      <p:grpSpPr>
        <a:xfrm>
          <a:off x="0" y="0"/>
          <a:ext cx="0" cy="0"/>
          <a:chOff x="0" y="0"/>
          <a:chExt cx="0" cy="0"/>
        </a:xfrm>
      </p:grpSpPr>
      <p:sp>
        <p:nvSpPr>
          <p:cNvPr id="97" name="Google Shape;97;p19"/>
          <p:cNvSpPr txBox="1"/>
          <p:nvPr>
            <p:ph type="title"/>
          </p:nvPr>
        </p:nvSpPr>
        <p:spPr>
          <a:xfrm>
            <a:off x="311700" y="3688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000000"/>
                </a:solidFill>
                <a:latin typeface="Montserrat"/>
                <a:ea typeface="Montserrat"/>
                <a:cs typeface="Montserrat"/>
                <a:sym typeface="Montserrat"/>
              </a:rPr>
              <a:t>Camera in Fridge</a:t>
            </a:r>
            <a:endParaRPr b="1" sz="3000">
              <a:solidFill>
                <a:srgbClr val="000000"/>
              </a:solidFill>
              <a:latin typeface="Montserrat"/>
              <a:ea typeface="Montserrat"/>
              <a:cs typeface="Montserrat"/>
              <a:sym typeface="Montserrat"/>
            </a:endParaRPr>
          </a:p>
        </p:txBody>
      </p:sp>
      <p:pic>
        <p:nvPicPr>
          <p:cNvPr id="98" name="Google Shape;98;p19"/>
          <p:cNvPicPr preferRelativeResize="0"/>
          <p:nvPr/>
        </p:nvPicPr>
        <p:blipFill rotWithShape="1">
          <a:blip r:embed="rId4">
            <a:alphaModFix/>
          </a:blip>
          <a:srcRect b="0" l="6424" r="8930" t="0"/>
          <a:stretch/>
        </p:blipFill>
        <p:spPr>
          <a:xfrm>
            <a:off x="5247350" y="1626275"/>
            <a:ext cx="3671168" cy="2746875"/>
          </a:xfrm>
          <a:prstGeom prst="rect">
            <a:avLst/>
          </a:prstGeom>
          <a:noFill/>
          <a:ln>
            <a:noFill/>
          </a:ln>
        </p:spPr>
      </p:pic>
      <p:sp>
        <p:nvSpPr>
          <p:cNvPr id="99" name="Google Shape;99;p19"/>
          <p:cNvSpPr txBox="1"/>
          <p:nvPr>
            <p:ph idx="1" type="body"/>
          </p:nvPr>
        </p:nvSpPr>
        <p:spPr>
          <a:xfrm>
            <a:off x="311700" y="1032950"/>
            <a:ext cx="55845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500">
                <a:solidFill>
                  <a:srgbClr val="000000"/>
                </a:solidFill>
                <a:latin typeface="Montserrat"/>
                <a:ea typeface="Montserrat"/>
                <a:cs typeface="Montserrat"/>
                <a:sym typeface="Montserrat"/>
              </a:rPr>
              <a:t>Parts of Unmet Need Addressed</a:t>
            </a:r>
            <a:endParaRPr b="1" sz="2500">
              <a:solidFill>
                <a:srgbClr val="000000"/>
              </a:solidFill>
              <a:latin typeface="Montserrat"/>
              <a:ea typeface="Montserrat"/>
              <a:cs typeface="Montserrat"/>
              <a:sym typeface="Montserrat"/>
            </a:endParaRPr>
          </a:p>
          <a:p>
            <a:pPr indent="-387350" lvl="0" marL="457200" rtl="0" algn="l">
              <a:spcBef>
                <a:spcPts val="1600"/>
              </a:spcBef>
              <a:spcAft>
                <a:spcPts val="0"/>
              </a:spcAft>
              <a:buClr>
                <a:srgbClr val="000000"/>
              </a:buClr>
              <a:buSzPts val="2500"/>
              <a:buFont typeface="Montserrat"/>
              <a:buChar char="●"/>
            </a:pPr>
            <a:r>
              <a:rPr lang="en" sz="2500">
                <a:solidFill>
                  <a:srgbClr val="000000"/>
                </a:solidFill>
                <a:latin typeface="Montserrat"/>
                <a:ea typeface="Montserrat"/>
                <a:cs typeface="Montserrat"/>
                <a:sym typeface="Montserrat"/>
              </a:rPr>
              <a:t>Easy to install and use</a:t>
            </a:r>
            <a:endParaRPr sz="2500">
              <a:solidFill>
                <a:srgbClr val="000000"/>
              </a:solidFill>
              <a:latin typeface="Montserrat"/>
              <a:ea typeface="Montserrat"/>
              <a:cs typeface="Montserrat"/>
              <a:sym typeface="Montserrat"/>
            </a:endParaRPr>
          </a:p>
          <a:p>
            <a:pPr indent="-387350" lvl="0" marL="457200" rtl="0" algn="l">
              <a:spcBef>
                <a:spcPts val="0"/>
              </a:spcBef>
              <a:spcAft>
                <a:spcPts val="0"/>
              </a:spcAft>
              <a:buClr>
                <a:srgbClr val="000000"/>
              </a:buClr>
              <a:buSzPts val="2500"/>
              <a:buFont typeface="Montserrat"/>
              <a:buChar char="●"/>
            </a:pPr>
            <a:r>
              <a:rPr lang="en" sz="2500">
                <a:solidFill>
                  <a:srgbClr val="000000"/>
                </a:solidFill>
                <a:latin typeface="Montserrat"/>
                <a:ea typeface="Montserrat"/>
                <a:cs typeface="Montserrat"/>
                <a:sym typeface="Montserrat"/>
              </a:rPr>
              <a:t>Visual of inside contents</a:t>
            </a:r>
            <a:endParaRPr sz="2500">
              <a:solidFill>
                <a:srgbClr val="000000"/>
              </a:solidFill>
              <a:latin typeface="Montserrat"/>
              <a:ea typeface="Montserrat"/>
              <a:cs typeface="Montserrat"/>
              <a:sym typeface="Montserrat"/>
            </a:endParaRPr>
          </a:p>
          <a:p>
            <a:pPr indent="0" lvl="0" marL="0" rtl="0" algn="l">
              <a:spcBef>
                <a:spcPts val="1600"/>
              </a:spcBef>
              <a:spcAft>
                <a:spcPts val="0"/>
              </a:spcAft>
              <a:buNone/>
            </a:pPr>
            <a:r>
              <a:rPr b="1" lang="en" sz="2500">
                <a:solidFill>
                  <a:srgbClr val="000000"/>
                </a:solidFill>
                <a:latin typeface="Montserrat"/>
                <a:ea typeface="Montserrat"/>
                <a:cs typeface="Montserrat"/>
                <a:sym typeface="Montserrat"/>
              </a:rPr>
              <a:t>Differences</a:t>
            </a:r>
            <a:endParaRPr b="1" sz="2500">
              <a:solidFill>
                <a:srgbClr val="000000"/>
              </a:solidFill>
              <a:latin typeface="Montserrat"/>
              <a:ea typeface="Montserrat"/>
              <a:cs typeface="Montserrat"/>
              <a:sym typeface="Montserrat"/>
            </a:endParaRPr>
          </a:p>
          <a:p>
            <a:pPr indent="-387350" lvl="0" marL="457200" rtl="0" algn="l">
              <a:spcBef>
                <a:spcPts val="1600"/>
              </a:spcBef>
              <a:spcAft>
                <a:spcPts val="0"/>
              </a:spcAft>
              <a:buClr>
                <a:srgbClr val="000000"/>
              </a:buClr>
              <a:buSzPts val="2500"/>
              <a:buFont typeface="Montserrat"/>
              <a:buChar char="●"/>
            </a:pPr>
            <a:r>
              <a:rPr lang="en" sz="2500">
                <a:solidFill>
                  <a:srgbClr val="000000"/>
                </a:solidFill>
                <a:latin typeface="Montserrat"/>
                <a:ea typeface="Montserrat"/>
                <a:cs typeface="Montserrat"/>
                <a:sym typeface="Montserrat"/>
              </a:rPr>
              <a:t>Provides no data except visual</a:t>
            </a:r>
            <a:endParaRPr sz="2500">
              <a:solidFill>
                <a:srgbClr val="000000"/>
              </a:solidFill>
              <a:latin typeface="Montserrat"/>
              <a:ea typeface="Montserrat"/>
              <a:cs typeface="Montserrat"/>
              <a:sym typeface="Montserrat"/>
            </a:endParaRPr>
          </a:p>
          <a:p>
            <a:pPr indent="-387350" lvl="0" marL="457200" rtl="0" algn="l">
              <a:spcBef>
                <a:spcPts val="0"/>
              </a:spcBef>
              <a:spcAft>
                <a:spcPts val="0"/>
              </a:spcAft>
              <a:buClr>
                <a:srgbClr val="000000"/>
              </a:buClr>
              <a:buSzPts val="2500"/>
              <a:buFont typeface="Montserrat"/>
              <a:buChar char="●"/>
            </a:pPr>
            <a:r>
              <a:rPr lang="en" sz="2500">
                <a:solidFill>
                  <a:srgbClr val="000000"/>
                </a:solidFill>
                <a:latin typeface="Montserrat"/>
                <a:ea typeface="Montserrat"/>
                <a:cs typeface="Montserrat"/>
                <a:sym typeface="Montserrat"/>
              </a:rPr>
              <a:t>Issue of obstructions</a:t>
            </a:r>
            <a:endParaRPr sz="2500">
              <a:solidFill>
                <a:srgbClr val="000000"/>
              </a:solidFill>
              <a:latin typeface="Montserrat"/>
              <a:ea typeface="Montserrat"/>
              <a:cs typeface="Montserrat"/>
              <a:sym typeface="Montserra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 name="Shape 103"/>
        <p:cNvGrpSpPr/>
        <p:nvPr/>
      </p:nvGrpSpPr>
      <p:grpSpPr>
        <a:xfrm>
          <a:off x="0" y="0"/>
          <a:ext cx="0" cy="0"/>
          <a:chOff x="0" y="0"/>
          <a:chExt cx="0" cy="0"/>
        </a:xfrm>
      </p:grpSpPr>
      <p:sp>
        <p:nvSpPr>
          <p:cNvPr id="104" name="Google Shape;104;p20"/>
          <p:cNvSpPr txBox="1"/>
          <p:nvPr>
            <p:ph type="title"/>
          </p:nvPr>
        </p:nvSpPr>
        <p:spPr>
          <a:xfrm>
            <a:off x="311700" y="2926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000">
                <a:latin typeface="Montserrat"/>
                <a:ea typeface="Montserrat"/>
                <a:cs typeface="Montserrat"/>
                <a:sym typeface="Montserrat"/>
              </a:rPr>
              <a:t>Smart Fridge</a:t>
            </a:r>
            <a:endParaRPr b="1" sz="3000">
              <a:latin typeface="Montserrat"/>
              <a:ea typeface="Montserrat"/>
              <a:cs typeface="Montserrat"/>
              <a:sym typeface="Montserrat"/>
            </a:endParaRPr>
          </a:p>
        </p:txBody>
      </p:sp>
      <p:sp>
        <p:nvSpPr>
          <p:cNvPr id="105" name="Google Shape;105;p20"/>
          <p:cNvSpPr txBox="1"/>
          <p:nvPr>
            <p:ph idx="1" type="body"/>
          </p:nvPr>
        </p:nvSpPr>
        <p:spPr>
          <a:xfrm>
            <a:off x="311700" y="10000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2400">
                <a:solidFill>
                  <a:srgbClr val="000000"/>
                </a:solidFill>
                <a:latin typeface="Montserrat"/>
                <a:ea typeface="Montserrat"/>
                <a:cs typeface="Montserrat"/>
                <a:sym typeface="Montserrat"/>
              </a:rPr>
              <a:t>Parts of Unmet Need Addressed</a:t>
            </a:r>
            <a:endParaRPr b="1" sz="2400">
              <a:solidFill>
                <a:srgbClr val="000000"/>
              </a:solidFill>
              <a:latin typeface="Montserrat"/>
              <a:ea typeface="Montserrat"/>
              <a:cs typeface="Montserrat"/>
              <a:sym typeface="Montserrat"/>
            </a:endParaRPr>
          </a:p>
          <a:p>
            <a:pPr indent="-381000" lvl="0" marL="457200" rtl="0" algn="l">
              <a:spcBef>
                <a:spcPts val="1600"/>
              </a:spcBef>
              <a:spcAft>
                <a:spcPts val="0"/>
              </a:spcAft>
              <a:buClr>
                <a:srgbClr val="000000"/>
              </a:buClr>
              <a:buSzPts val="2400"/>
              <a:buFont typeface="Montserrat"/>
              <a:buChar char="●"/>
            </a:pPr>
            <a:r>
              <a:rPr lang="en" sz="2400">
                <a:solidFill>
                  <a:srgbClr val="000000"/>
                </a:solidFill>
                <a:latin typeface="Montserrat"/>
                <a:ea typeface="Montserrat"/>
                <a:cs typeface="Montserrat"/>
                <a:sym typeface="Montserrat"/>
              </a:rPr>
              <a:t>Data of inside contents</a:t>
            </a:r>
            <a:endParaRPr sz="2400">
              <a:solidFill>
                <a:srgbClr val="000000"/>
              </a:solidFill>
              <a:latin typeface="Montserrat"/>
              <a:ea typeface="Montserrat"/>
              <a:cs typeface="Montserrat"/>
              <a:sym typeface="Montserrat"/>
            </a:endParaRPr>
          </a:p>
          <a:p>
            <a:pPr indent="-381000" lvl="0" marL="457200" rtl="0" algn="l">
              <a:spcBef>
                <a:spcPts val="0"/>
              </a:spcBef>
              <a:spcAft>
                <a:spcPts val="0"/>
              </a:spcAft>
              <a:buClr>
                <a:srgbClr val="000000"/>
              </a:buClr>
              <a:buSzPts val="2400"/>
              <a:buFont typeface="Montserrat"/>
              <a:buChar char="●"/>
            </a:pPr>
            <a:r>
              <a:rPr lang="en" sz="2400">
                <a:solidFill>
                  <a:srgbClr val="000000"/>
                </a:solidFill>
                <a:latin typeface="Montserrat"/>
                <a:ea typeface="Montserrat"/>
                <a:cs typeface="Montserrat"/>
                <a:sym typeface="Montserrat"/>
              </a:rPr>
              <a:t>Easy to use</a:t>
            </a:r>
            <a:endParaRPr sz="2400">
              <a:solidFill>
                <a:srgbClr val="000000"/>
              </a:solidFill>
              <a:latin typeface="Montserrat"/>
              <a:ea typeface="Montserrat"/>
              <a:cs typeface="Montserrat"/>
              <a:sym typeface="Montserrat"/>
            </a:endParaRPr>
          </a:p>
          <a:p>
            <a:pPr indent="0" lvl="0" marL="0" rtl="0" algn="l">
              <a:spcBef>
                <a:spcPts val="1600"/>
              </a:spcBef>
              <a:spcAft>
                <a:spcPts val="0"/>
              </a:spcAft>
              <a:buClr>
                <a:schemeClr val="dk1"/>
              </a:buClr>
              <a:buSzPts val="1100"/>
              <a:buFont typeface="Arial"/>
              <a:buNone/>
            </a:pPr>
            <a:r>
              <a:rPr b="1" lang="en" sz="2400">
                <a:solidFill>
                  <a:srgbClr val="000000"/>
                </a:solidFill>
                <a:latin typeface="Montserrat"/>
                <a:ea typeface="Montserrat"/>
                <a:cs typeface="Montserrat"/>
                <a:sym typeface="Montserrat"/>
              </a:rPr>
              <a:t>Differences</a:t>
            </a:r>
            <a:endParaRPr b="1" sz="2400">
              <a:solidFill>
                <a:srgbClr val="000000"/>
              </a:solidFill>
              <a:latin typeface="Montserrat"/>
              <a:ea typeface="Montserrat"/>
              <a:cs typeface="Montserrat"/>
              <a:sym typeface="Montserrat"/>
            </a:endParaRPr>
          </a:p>
          <a:p>
            <a:pPr indent="-381000" lvl="0" marL="457200" rtl="0" algn="l">
              <a:spcBef>
                <a:spcPts val="1600"/>
              </a:spcBef>
              <a:spcAft>
                <a:spcPts val="0"/>
              </a:spcAft>
              <a:buClr>
                <a:srgbClr val="000000"/>
              </a:buClr>
              <a:buSzPts val="2400"/>
              <a:buFont typeface="Montserrat"/>
              <a:buChar char="●"/>
            </a:pPr>
            <a:r>
              <a:rPr lang="en" sz="2400">
                <a:solidFill>
                  <a:srgbClr val="000000"/>
                </a:solidFill>
                <a:latin typeface="Montserrat"/>
                <a:ea typeface="Montserrat"/>
                <a:cs typeface="Montserrat"/>
                <a:sym typeface="Montserrat"/>
              </a:rPr>
              <a:t>Expensive</a:t>
            </a:r>
            <a:endParaRPr sz="2400">
              <a:solidFill>
                <a:srgbClr val="000000"/>
              </a:solidFill>
              <a:latin typeface="Montserrat"/>
              <a:ea typeface="Montserrat"/>
              <a:cs typeface="Montserrat"/>
              <a:sym typeface="Montserrat"/>
            </a:endParaRPr>
          </a:p>
          <a:p>
            <a:pPr indent="-381000" lvl="0" marL="457200" rtl="0" algn="l">
              <a:spcBef>
                <a:spcPts val="0"/>
              </a:spcBef>
              <a:spcAft>
                <a:spcPts val="0"/>
              </a:spcAft>
              <a:buClr>
                <a:srgbClr val="000000"/>
              </a:buClr>
              <a:buSzPts val="2400"/>
              <a:buFont typeface="Montserrat"/>
              <a:buChar char="●"/>
            </a:pPr>
            <a:r>
              <a:rPr lang="en" sz="2400">
                <a:solidFill>
                  <a:srgbClr val="000000"/>
                </a:solidFill>
                <a:latin typeface="Montserrat"/>
                <a:ea typeface="Montserrat"/>
                <a:cs typeface="Montserrat"/>
                <a:sym typeface="Montserrat"/>
              </a:rPr>
              <a:t>Many miscellaneous features</a:t>
            </a:r>
            <a:endParaRPr sz="2400">
              <a:solidFill>
                <a:srgbClr val="000000"/>
              </a:solidFill>
              <a:latin typeface="Montserrat"/>
              <a:ea typeface="Montserrat"/>
              <a:cs typeface="Montserrat"/>
              <a:sym typeface="Montserrat"/>
            </a:endParaRPr>
          </a:p>
        </p:txBody>
      </p:sp>
      <p:pic>
        <p:nvPicPr>
          <p:cNvPr id="106" name="Google Shape;106;p20"/>
          <p:cNvPicPr preferRelativeResize="0"/>
          <p:nvPr/>
        </p:nvPicPr>
        <p:blipFill>
          <a:blip r:embed="rId4">
            <a:alphaModFix/>
          </a:blip>
          <a:stretch>
            <a:fillRect/>
          </a:stretch>
        </p:blipFill>
        <p:spPr>
          <a:xfrm>
            <a:off x="5735975" y="806300"/>
            <a:ext cx="3242970" cy="382097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noFill/>
      </p:bgPr>
    </p:bg>
    <p:spTree>
      <p:nvGrpSpPr>
        <p:cNvPr id="110" name="Shape 110"/>
        <p:cNvGrpSpPr/>
        <p:nvPr/>
      </p:nvGrpSpPr>
      <p:grpSpPr>
        <a:xfrm>
          <a:off x="0" y="0"/>
          <a:ext cx="0" cy="0"/>
          <a:chOff x="0" y="0"/>
          <a:chExt cx="0" cy="0"/>
        </a:xfrm>
      </p:grpSpPr>
      <p:pic>
        <p:nvPicPr>
          <p:cNvPr id="111" name="Google Shape;111;p21"/>
          <p:cNvPicPr preferRelativeResize="0"/>
          <p:nvPr/>
        </p:nvPicPr>
        <p:blipFill>
          <a:blip r:embed="rId3">
            <a:alphaModFix/>
          </a:blip>
          <a:stretch>
            <a:fillRect/>
          </a:stretch>
        </p:blipFill>
        <p:spPr>
          <a:xfrm>
            <a:off x="3153701" y="506450"/>
            <a:ext cx="2981580" cy="2369175"/>
          </a:xfrm>
          <a:prstGeom prst="rect">
            <a:avLst/>
          </a:prstGeom>
          <a:noFill/>
          <a:ln>
            <a:noFill/>
          </a:ln>
        </p:spPr>
      </p:pic>
      <p:sp>
        <p:nvSpPr>
          <p:cNvPr id="112" name="Google Shape;112;p21"/>
          <p:cNvSpPr/>
          <p:nvPr/>
        </p:nvSpPr>
        <p:spPr>
          <a:xfrm>
            <a:off x="199800" y="2861225"/>
            <a:ext cx="2571600" cy="1779300"/>
          </a:xfrm>
          <a:prstGeom prst="flowChartAlternateProcess">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3" name="Google Shape;113;p21"/>
          <p:cNvPicPr preferRelativeResize="0"/>
          <p:nvPr/>
        </p:nvPicPr>
        <p:blipFill rotWithShape="1">
          <a:blip r:embed="rId4">
            <a:alphaModFix/>
          </a:blip>
          <a:srcRect b="4890" l="0" r="0" t="10492"/>
          <a:stretch/>
        </p:blipFill>
        <p:spPr>
          <a:xfrm>
            <a:off x="358325" y="3098984"/>
            <a:ext cx="2250025" cy="1453967"/>
          </a:xfrm>
          <a:prstGeom prst="rect">
            <a:avLst/>
          </a:prstGeom>
          <a:noFill/>
          <a:ln>
            <a:noFill/>
          </a:ln>
        </p:spPr>
      </p:pic>
      <p:pic>
        <p:nvPicPr>
          <p:cNvPr id="114" name="Google Shape;114;p21"/>
          <p:cNvPicPr preferRelativeResize="0"/>
          <p:nvPr/>
        </p:nvPicPr>
        <p:blipFill>
          <a:blip r:embed="rId5">
            <a:alphaModFix/>
          </a:blip>
          <a:stretch>
            <a:fillRect/>
          </a:stretch>
        </p:blipFill>
        <p:spPr>
          <a:xfrm>
            <a:off x="7291549" y="1798125"/>
            <a:ext cx="1602950" cy="2845874"/>
          </a:xfrm>
          <a:prstGeom prst="rect">
            <a:avLst/>
          </a:prstGeom>
          <a:noFill/>
          <a:ln cap="flat" cmpd="sng" w="9525">
            <a:solidFill>
              <a:schemeClr val="dk2"/>
            </a:solidFill>
            <a:prstDash val="solid"/>
            <a:round/>
            <a:headEnd len="sm" w="sm" type="none"/>
            <a:tailEnd len="sm" w="sm" type="none"/>
          </a:ln>
        </p:spPr>
      </p:pic>
      <p:sp>
        <p:nvSpPr>
          <p:cNvPr id="115" name="Google Shape;115;p21"/>
          <p:cNvSpPr txBox="1"/>
          <p:nvPr/>
        </p:nvSpPr>
        <p:spPr>
          <a:xfrm>
            <a:off x="300888" y="4629150"/>
            <a:ext cx="2364900" cy="40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Montserrat"/>
                <a:ea typeface="Montserrat"/>
                <a:cs typeface="Montserrat"/>
                <a:sym typeface="Montserrat"/>
              </a:rPr>
              <a:t>(hardware device)</a:t>
            </a:r>
            <a:endParaRPr sz="1800">
              <a:latin typeface="Montserrat"/>
              <a:ea typeface="Montserrat"/>
              <a:cs typeface="Montserrat"/>
              <a:sym typeface="Montserrat"/>
            </a:endParaRPr>
          </a:p>
        </p:txBody>
      </p:sp>
      <p:cxnSp>
        <p:nvCxnSpPr>
          <p:cNvPr id="116" name="Google Shape;116;p21"/>
          <p:cNvCxnSpPr/>
          <p:nvPr/>
        </p:nvCxnSpPr>
        <p:spPr>
          <a:xfrm flipH="1" rot="10800000">
            <a:off x="2948100" y="2672125"/>
            <a:ext cx="1430100" cy="1010100"/>
          </a:xfrm>
          <a:prstGeom prst="straightConnector1">
            <a:avLst/>
          </a:prstGeom>
          <a:noFill/>
          <a:ln cap="flat" cmpd="sng" w="9525">
            <a:solidFill>
              <a:schemeClr val="dk2"/>
            </a:solidFill>
            <a:prstDash val="solid"/>
            <a:round/>
            <a:headEnd len="med" w="med" type="none"/>
            <a:tailEnd len="med" w="med" type="triangle"/>
          </a:ln>
        </p:spPr>
      </p:cxnSp>
      <p:cxnSp>
        <p:nvCxnSpPr>
          <p:cNvPr id="117" name="Google Shape;117;p21"/>
          <p:cNvCxnSpPr/>
          <p:nvPr/>
        </p:nvCxnSpPr>
        <p:spPr>
          <a:xfrm>
            <a:off x="5293100" y="2778500"/>
            <a:ext cx="1806600" cy="991200"/>
          </a:xfrm>
          <a:prstGeom prst="straightConnector1">
            <a:avLst/>
          </a:prstGeom>
          <a:noFill/>
          <a:ln cap="flat" cmpd="sng" w="9525">
            <a:solidFill>
              <a:schemeClr val="dk2"/>
            </a:solidFill>
            <a:prstDash val="solid"/>
            <a:round/>
            <a:headEnd len="med" w="med" type="none"/>
            <a:tailEnd len="med" w="med" type="triangle"/>
          </a:ln>
        </p:spPr>
      </p:cxnSp>
      <p:sp>
        <p:nvSpPr>
          <p:cNvPr id="118" name="Google Shape;118;p21"/>
          <p:cNvSpPr txBox="1"/>
          <p:nvPr/>
        </p:nvSpPr>
        <p:spPr>
          <a:xfrm rot="-2111457">
            <a:off x="2924295" y="3152068"/>
            <a:ext cx="1798012" cy="561661"/>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000">
                <a:latin typeface="Montserrat"/>
                <a:ea typeface="Montserrat"/>
                <a:cs typeface="Montserrat"/>
                <a:sym typeface="Montserrat"/>
              </a:rPr>
              <a:t>Weight data</a:t>
            </a:r>
            <a:endParaRPr sz="2000">
              <a:latin typeface="Montserrat"/>
              <a:ea typeface="Montserrat"/>
              <a:cs typeface="Montserrat"/>
              <a:sym typeface="Montserrat"/>
            </a:endParaRPr>
          </a:p>
        </p:txBody>
      </p:sp>
      <p:sp>
        <p:nvSpPr>
          <p:cNvPr id="119" name="Google Shape;119;p21"/>
          <p:cNvSpPr txBox="1"/>
          <p:nvPr/>
        </p:nvSpPr>
        <p:spPr>
          <a:xfrm rot="1735395">
            <a:off x="4773548" y="3101956"/>
            <a:ext cx="2122663" cy="765385"/>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000">
                <a:latin typeface="Montserrat"/>
                <a:ea typeface="Montserrat"/>
                <a:cs typeface="Montserrat"/>
                <a:sym typeface="Montserrat"/>
              </a:rPr>
              <a:t>Weight data</a:t>
            </a:r>
            <a:endParaRPr sz="2000">
              <a:latin typeface="Montserrat"/>
              <a:ea typeface="Montserrat"/>
              <a:cs typeface="Montserrat"/>
              <a:sym typeface="Montserrat"/>
            </a:endParaRPr>
          </a:p>
        </p:txBody>
      </p:sp>
      <p:sp>
        <p:nvSpPr>
          <p:cNvPr id="120" name="Google Shape;120;p21"/>
          <p:cNvSpPr txBox="1"/>
          <p:nvPr/>
        </p:nvSpPr>
        <p:spPr>
          <a:xfrm>
            <a:off x="7728675" y="4629150"/>
            <a:ext cx="814800" cy="40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Montserrat"/>
                <a:ea typeface="Montserrat"/>
                <a:cs typeface="Montserrat"/>
                <a:sym typeface="Montserrat"/>
              </a:rPr>
              <a:t>(app)</a:t>
            </a:r>
            <a:endParaRPr sz="1800">
              <a:latin typeface="Montserrat"/>
              <a:ea typeface="Montserrat"/>
              <a:cs typeface="Montserrat"/>
              <a:sym typeface="Montserrat"/>
            </a:endParaRPr>
          </a:p>
        </p:txBody>
      </p:sp>
      <p:sp>
        <p:nvSpPr>
          <p:cNvPr id="121" name="Google Shape;121;p21"/>
          <p:cNvSpPr txBox="1"/>
          <p:nvPr/>
        </p:nvSpPr>
        <p:spPr>
          <a:xfrm>
            <a:off x="3856950" y="105050"/>
            <a:ext cx="1793100" cy="40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Montserrat"/>
                <a:ea typeface="Montserrat"/>
                <a:cs typeface="Montserrat"/>
                <a:sym typeface="Montserrat"/>
              </a:rPr>
              <a:t>(cloud server)</a:t>
            </a:r>
            <a:endParaRPr sz="1800">
              <a:latin typeface="Montserrat"/>
              <a:ea typeface="Montserrat"/>
              <a:cs typeface="Montserrat"/>
              <a:sym typeface="Montserrat"/>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